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1"/>
  </p:notesMasterIdLst>
  <p:sldIdLst>
    <p:sldId id="5497" r:id="rId2"/>
    <p:sldId id="5507" r:id="rId3"/>
    <p:sldId id="5506" r:id="rId4"/>
    <p:sldId id="5505" r:id="rId5"/>
    <p:sldId id="5495" r:id="rId6"/>
    <p:sldId id="5502" r:id="rId7"/>
    <p:sldId id="5503" r:id="rId8"/>
    <p:sldId id="5504" r:id="rId9"/>
    <p:sldId id="5501" r:id="rId10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4" pos="74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7B3B6"/>
    <a:srgbClr val="003CA1"/>
    <a:srgbClr val="F4969A"/>
    <a:srgbClr val="00AC4E"/>
    <a:srgbClr val="000000"/>
    <a:srgbClr val="CBBAB3"/>
    <a:srgbClr val="F63526"/>
    <a:srgbClr val="5EA8E9"/>
    <a:srgbClr val="55CDD9"/>
    <a:srgbClr val="003E9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47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420" y="-114"/>
      </p:cViewPr>
      <p:guideLst>
        <p:guide orient="horz" pos="2160"/>
        <p:guide pos="3863"/>
        <p:guide pos="257"/>
        <p:guide pos="744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5A4DF-8BB2-41FC-B948-1B5E5EBC37E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B60241-9A54-4B85-AA22-1EEA1232B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59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5C8281-5095-4EC2-A524-B0E7862D4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C11C470-353B-441C-8FC4-6BF9926C7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9E9714E-EB57-46AC-A5E1-1D8DE63A5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4B6388-D3BB-448F-B625-0B930F9A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B67CB7-D12E-45C4-AD1A-2313F0ABC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724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3F95D2-2D2F-4914-9C95-450010B25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07F2F48-BBC5-43E3-99F7-93613A7BD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B81E6F-222A-4072-B064-6C16C4A18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095674-4D07-4816-8FF9-32BF08FB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CC93DD-C3A2-41CE-8D6F-5F111060E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061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33DE1AB-AE31-41A5-A611-FEB60E6E5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2975F6A-36C0-4DCB-82BC-2A1E63D53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93FC16D-35C8-4498-B3BB-FB56931C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ACDFDFD-1CF9-4232-8EFC-34A18D824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7DD9F2-B453-4FE0-9A9F-4C8476DFD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111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3EC104-3AD8-4718-8C3D-8026612DD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84344E-C524-40A3-A338-996BC463C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1DAE9EE-0A80-4813-BA20-272513BFD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712227-4101-41AA-B114-C68778BD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4B870B-ACA9-4EA1-A113-A32E4DA63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3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0C5637-6316-44A9-8D51-CADE864AC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1500460-CFF5-4758-9B9B-9D010DF00F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26E73FB-9A95-46A1-B6A2-A10EFABDD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5FD661E-0070-4D60-937E-E347ED123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8BD40CE-1652-45B1-AD64-AA42CB10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300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519191-908E-4393-930F-15608F5F1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6A9BAA-4C80-46F4-9161-E841DCED8E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D0F5E20-316C-4B0A-88FA-46D2D9146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DB4AD19-52FE-47DA-897D-6D807A415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E9F8E8-1F34-4A88-BB2D-65B7996DD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0150796-A7D1-457A-AE77-B5EB6D678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120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FAC3BB-A721-4D1A-9115-75F8CB7C0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21F6F3-FEA6-4D64-B681-96E81A502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3EE1C5D-9505-4F30-9BFD-D00725541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C0ED6C1-14FD-4BC8-9E5E-01D23B59F7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B40FCE0-F764-44E0-9F52-18B8CD951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6921D88-452F-41C8-BFE0-2A350A7DF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2244D03-56FD-4148-961B-D908A43FB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E1DFCD3-21F4-47DA-9452-04106838A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79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8445D0-813A-4C4E-A1B2-1B1F0F020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49EF502-1FD7-4F27-B305-EDE36C27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B845A45-880D-4C81-9881-D19248E0A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FB8E885-A877-454A-A833-CA5E235A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484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EC7DAD4-34A9-4EC3-A707-2CA6B7C53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5B4D716-74AC-4935-A8A2-97E27D934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9606BAD-0569-420D-BF17-4345D02C5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786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93DE3E-B71C-4788-B0FA-E51BDF509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0A8AA1-097F-4ED0-8CAD-9CABC26A6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98295E4-215E-40B0-8D56-CA3282807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39D5741-5955-476E-B618-073B8EB99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4D16C8A-BDED-4CD1-B55E-1F65FA98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E60AFE7-4CC0-466B-BAD8-4C3716155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3432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9899BF-A0CD-4043-8ACD-F66E587DF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E0B8A3F-F9A0-4D75-A2E8-2BA9880C4F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7F70618-DDE8-478F-BA3A-BF561AAD9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5AB1283-8571-48F4-ACC4-160B5F038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445E379-1DB3-4C27-B0D7-1A03E7785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A4393C8-B744-4ABA-AB10-73B4DFD3D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7708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56AB51A-9184-44F2-A3E1-B4FE554C4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9A0D426-938E-495E-96B9-3640FB193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D189002-383F-4F78-9FD0-686735ABA4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DD992-09DB-429C-8E4F-8D90E56DB171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FC2371-2089-4304-9CAC-D1D2D003C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C28828-F482-4F61-B2EC-42FC8EBA0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AA7E8-8E13-4C2B-B298-9DBE48A4B9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937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одним вырезанным углом 2"/>
          <p:cNvSpPr/>
          <p:nvPr/>
        </p:nvSpPr>
        <p:spPr>
          <a:xfrm>
            <a:off x="0" y="3010"/>
            <a:ext cx="12192000" cy="1129875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Форма 30</a:t>
            </a:r>
          </a:p>
          <a:p>
            <a:r>
              <a:rPr lang="ru-RU" sz="2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«Сведения о медицинской организации»</a:t>
            </a:r>
          </a:p>
          <a:p>
            <a:r>
              <a:rPr lang="ru-RU" sz="2800" b="1" dirty="0">
                <a:solidFill>
                  <a:srgbClr val="003CA1"/>
                </a:solidFill>
                <a:latin typeface="Bahnschrift" panose="020B0502040204020203" pitchFamily="34" charset="0"/>
              </a:rPr>
              <a:t> </a:t>
            </a:r>
            <a:r>
              <a:rPr lang="ru-RU" sz="2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   </a:t>
            </a:r>
            <a:endParaRPr lang="ru-RU" sz="2800" b="1" dirty="0">
              <a:solidFill>
                <a:srgbClr val="003CA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1129555" y="0"/>
            <a:ext cx="1062444" cy="1132885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53533" y="99006"/>
            <a:ext cx="814488" cy="9348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1198750" y="5919501"/>
            <a:ext cx="768352" cy="698665"/>
            <a:chOff x="8032516" y="3395642"/>
            <a:chExt cx="2500330" cy="2500330"/>
          </a:xfrm>
        </p:grpSpPr>
        <p:pic>
          <p:nvPicPr>
            <p:cNvPr id="8" name="Picture 2" descr="F:\МИАЦ\ЛОГО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9" name="Овал 8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2949146" y="1894873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РАЗДЕЛ </a:t>
            </a:r>
            <a:r>
              <a:rPr lang="en-US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I</a:t>
            </a:r>
            <a:r>
              <a:rPr lang="ru-RU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.</a:t>
            </a:r>
          </a:p>
          <a:p>
            <a:pPr algn="ctr"/>
            <a:r>
              <a:rPr lang="ru-RU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РАБОТА МЕДИЦИНСКОЙ ОРГАНИЗАЦИИ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99954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/>
          <p:nvPr/>
        </p:nvGrpSpPr>
        <p:grpSpPr>
          <a:xfrm>
            <a:off x="11056047" y="5900046"/>
            <a:ext cx="768352" cy="698665"/>
            <a:chOff x="8032516" y="3395642"/>
            <a:chExt cx="2500330" cy="2500330"/>
          </a:xfrm>
        </p:grpSpPr>
        <p:pic>
          <p:nvPicPr>
            <p:cNvPr id="31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32" name="Овал 31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6" name="Прямоугольник с одним вырезанным углом 35"/>
          <p:cNvSpPr/>
          <p:nvPr/>
        </p:nvSpPr>
        <p:spPr>
          <a:xfrm>
            <a:off x="444843" y="0"/>
            <a:ext cx="11379555" cy="644086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Таблица 1000   1. Общие сведения</a:t>
            </a: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11180394" y="0"/>
            <a:ext cx="644005" cy="645020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66090" y="66335"/>
            <a:ext cx="456319" cy="4959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8" name="Таблица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92128619"/>
              </p:ext>
            </p:extLst>
          </p:nvPr>
        </p:nvGraphicFramePr>
        <p:xfrm>
          <a:off x="632777" y="1295401"/>
          <a:ext cx="8096315" cy="23496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601">
                  <a:extLst>
                    <a:ext uri="{9D8B030D-6E8A-4147-A177-3AD203B41FA5}">
                      <a16:colId xmlns="" xmlns:a16="http://schemas.microsoft.com/office/drawing/2014/main" val="1085761373"/>
                    </a:ext>
                  </a:extLst>
                </a:gridCol>
                <a:gridCol w="704765">
                  <a:extLst>
                    <a:ext uri="{9D8B030D-6E8A-4147-A177-3AD203B41FA5}">
                      <a16:colId xmlns="" xmlns:a16="http://schemas.microsoft.com/office/drawing/2014/main" val="2962686166"/>
                    </a:ext>
                  </a:extLst>
                </a:gridCol>
                <a:gridCol w="1128277">
                  <a:extLst>
                    <a:ext uri="{9D8B030D-6E8A-4147-A177-3AD203B41FA5}">
                      <a16:colId xmlns="" xmlns:a16="http://schemas.microsoft.com/office/drawing/2014/main" val="655358359"/>
                    </a:ext>
                  </a:extLst>
                </a:gridCol>
                <a:gridCol w="1942672">
                  <a:extLst>
                    <a:ext uri="{9D8B030D-6E8A-4147-A177-3AD203B41FA5}">
                      <a16:colId xmlns="" xmlns:a16="http://schemas.microsoft.com/office/drawing/2014/main" val="1255260262"/>
                    </a:ext>
                  </a:extLst>
                </a:gridCol>
              </a:tblGrid>
              <a:tr h="1174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Участвующая в создании и тиражировании «Новой модели медицинской организации»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           (нет – 0, да –1)       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30554839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42172712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Подчиненность:  муниципальная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8951183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субъекту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72706964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федеральная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4328682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Медицинская организация расположена в сельской местности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59369402"/>
                  </a:ext>
                </a:extLst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1000</a:t>
            </a:r>
          </a:p>
        </p:txBody>
      </p:sp>
    </p:spTree>
    <p:extLst>
      <p:ext uri="{BB962C8B-B14F-4D97-AF65-F5344CB8AC3E}">
        <p14:creationId xmlns="" xmlns:p14="http://schemas.microsoft.com/office/powerpoint/2010/main" val="14228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/>
          <p:nvPr/>
        </p:nvGrpSpPr>
        <p:grpSpPr>
          <a:xfrm>
            <a:off x="11056047" y="5900046"/>
            <a:ext cx="768352" cy="698665"/>
            <a:chOff x="8032516" y="3395642"/>
            <a:chExt cx="2500330" cy="2500330"/>
          </a:xfrm>
        </p:grpSpPr>
        <p:pic>
          <p:nvPicPr>
            <p:cNvPr id="31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32" name="Овал 31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6" name="Прямоугольник с одним вырезанным углом 35"/>
          <p:cNvSpPr/>
          <p:nvPr/>
        </p:nvSpPr>
        <p:spPr>
          <a:xfrm>
            <a:off x="444843" y="0"/>
            <a:ext cx="11379555" cy="644086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Таблица 1050   8. Численность обслуживаемого прикрепленного населения</a:t>
            </a:r>
            <a:endParaRPr lang="ru-RU" sz="1200" i="1" dirty="0">
              <a:solidFill>
                <a:srgbClr val="003E9D"/>
              </a:solidFill>
              <a:latin typeface="Bahnschrift SemiLight Condensed" panose="020B0502040204020203" pitchFamily="34" charset="0"/>
              <a:ea typeface="Fira Sans" panose="020B0503050000020004" pitchFamily="34" charset="0"/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11180394" y="0"/>
            <a:ext cx="644005" cy="645020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66090" y="66335"/>
            <a:ext cx="456319" cy="4959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07701079"/>
              </p:ext>
            </p:extLst>
          </p:nvPr>
        </p:nvGraphicFramePr>
        <p:xfrm>
          <a:off x="902044" y="1226319"/>
          <a:ext cx="8740080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5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1691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36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182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прикрепленного населения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33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(чел)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детей 0-17 лет включительно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из них детей до 1 года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4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из них: до 1 мес.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0 – 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5 – 9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детей 10 – 14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трудоспособного возраста*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старше трудоспособного возраста**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население (из стр. 1)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91745" y="928817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</a:t>
            </a:r>
            <a:r>
              <a:rPr lang="ru-RU" altLang="ru-RU" sz="2000" b="1" dirty="0">
                <a:latin typeface="Times New Roman" panose="02020603050405020304" pitchFamily="18" charset="0"/>
              </a:rPr>
              <a:t> 1050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578810" y="2084172"/>
            <a:ext cx="4217773" cy="454501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Строка 1 должна быть равна сумме строк 2+7+8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113373" y="5070388"/>
            <a:ext cx="4501978" cy="366584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56 </a:t>
            </a:r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лет и более для </a:t>
            </a:r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женщин;  61 </a:t>
            </a:r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год и более для мужчин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33967" y="4571998"/>
            <a:ext cx="3731741" cy="366584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18-55 лет для женщин;  18-60 лет для мужчин</a:t>
            </a:r>
            <a:endParaRPr lang="ru-RU" b="1" dirty="0" smtClean="0">
              <a:solidFill>
                <a:srgbClr val="003CA1"/>
              </a:solidFill>
              <a:latin typeface="Bahnschrift Light Condensed" panose="020B05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28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одним вырезанным углом 2"/>
          <p:cNvSpPr/>
          <p:nvPr/>
        </p:nvSpPr>
        <p:spPr>
          <a:xfrm>
            <a:off x="0" y="3010"/>
            <a:ext cx="12192000" cy="1129875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Форма 30</a:t>
            </a:r>
          </a:p>
          <a:p>
            <a:r>
              <a:rPr lang="ru-RU" sz="2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«Сведения о медицинской организации»</a:t>
            </a:r>
          </a:p>
          <a:p>
            <a:r>
              <a:rPr lang="ru-RU" sz="2800" b="1" dirty="0">
                <a:solidFill>
                  <a:srgbClr val="003CA1"/>
                </a:solidFill>
                <a:latin typeface="Bahnschrift" panose="020B0502040204020203" pitchFamily="34" charset="0"/>
              </a:rPr>
              <a:t> </a:t>
            </a:r>
            <a:r>
              <a:rPr lang="ru-RU" sz="2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   </a:t>
            </a:r>
            <a:endParaRPr lang="ru-RU" sz="2800" b="1" dirty="0">
              <a:solidFill>
                <a:srgbClr val="003CA1"/>
              </a:solidFill>
              <a:latin typeface="Bahnschrift" panose="020B0502040204020203" pitchFamily="34" charset="0"/>
            </a:endParaRP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1129555" y="0"/>
            <a:ext cx="1062444" cy="1132885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53533" y="99006"/>
            <a:ext cx="814488" cy="9348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2" name="Группа 6"/>
          <p:cNvGrpSpPr/>
          <p:nvPr/>
        </p:nvGrpSpPr>
        <p:grpSpPr>
          <a:xfrm>
            <a:off x="11198750" y="5919501"/>
            <a:ext cx="768352" cy="698665"/>
            <a:chOff x="8032516" y="3395642"/>
            <a:chExt cx="2500330" cy="2500330"/>
          </a:xfrm>
        </p:grpSpPr>
        <p:pic>
          <p:nvPicPr>
            <p:cNvPr id="8" name="Picture 2" descr="F:\МИАЦ\ЛОГО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9" name="Овал 8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2949146" y="1894873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РАЗДЕЛ </a:t>
            </a:r>
            <a:r>
              <a:rPr lang="en-US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VII</a:t>
            </a:r>
            <a:r>
              <a:rPr lang="ru-RU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.</a:t>
            </a:r>
          </a:p>
          <a:p>
            <a:pPr algn="ctr"/>
            <a:r>
              <a:rPr lang="ru-RU" sz="4800" b="1" dirty="0" smtClean="0">
                <a:solidFill>
                  <a:srgbClr val="003CA1"/>
                </a:solidFill>
                <a:latin typeface="Bahnschrift" panose="020B0502040204020203" pitchFamily="34" charset="0"/>
              </a:rPr>
              <a:t>ОСНАЩЕННОСТЬ КОМПЬЮТЕРНЫМ ОБОРУДОВАНИЕМ</a:t>
            </a:r>
          </a:p>
        </p:txBody>
      </p:sp>
    </p:spTree>
    <p:extLst>
      <p:ext uri="{BB962C8B-B14F-4D97-AF65-F5344CB8AC3E}">
        <p14:creationId xmlns="" xmlns:p14="http://schemas.microsoft.com/office/powerpoint/2010/main" val="99954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11056047" y="5900046"/>
            <a:ext cx="768352" cy="698665"/>
            <a:chOff x="8032516" y="3395642"/>
            <a:chExt cx="2500330" cy="2500330"/>
          </a:xfrm>
        </p:grpSpPr>
        <p:pic>
          <p:nvPicPr>
            <p:cNvPr id="31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32" name="Овал 31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6" name="Прямоугольник с одним вырезанным углом 35"/>
          <p:cNvSpPr/>
          <p:nvPr/>
        </p:nvSpPr>
        <p:spPr>
          <a:xfrm>
            <a:off x="444843" y="0"/>
            <a:ext cx="11379555" cy="644086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Таблица 7000</a:t>
            </a:r>
            <a:endParaRPr lang="ru-RU" sz="1200" i="1" dirty="0">
              <a:solidFill>
                <a:srgbClr val="003E9D"/>
              </a:solidFill>
              <a:latin typeface="Bahnschrift SemiLight Condensed" panose="020B0502040204020203" pitchFamily="34" charset="0"/>
              <a:ea typeface="Fira Sans" panose="020B0503050000020004" pitchFamily="34" charset="0"/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11180394" y="0"/>
            <a:ext cx="644005" cy="645020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66090" y="66335"/>
            <a:ext cx="456319" cy="4959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469559" y="704341"/>
          <a:ext cx="9621792" cy="6105220"/>
        </p:xfrm>
        <a:graphic>
          <a:graphicData uri="http://schemas.openxmlformats.org/drawingml/2006/table">
            <a:tbl>
              <a:tblPr/>
              <a:tblGrid>
                <a:gridCol w="2822493"/>
                <a:gridCol w="370288"/>
                <a:gridCol w="717902"/>
                <a:gridCol w="1160610"/>
                <a:gridCol w="1208470"/>
                <a:gridCol w="1208470"/>
                <a:gridCol w="1112750"/>
                <a:gridCol w="1020809"/>
              </a:tblGrid>
              <a:tr h="12028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устройств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№ стр.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 том числе (из гр.3)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8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для административно-хозяйственной деятельности организации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для медицинского персонала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(для автоматизации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лечебного процесса)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прочие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7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стационарных условиях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медицинскую помощь в амбулаторных условиях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 в стационарных условиях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02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Персональные компьютеры (моноблоки, системные блоки, терминалы, ноутбуки)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      из них:  со сроком эксплуатации более 5 лет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9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использующих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операционные системы семейства </a:t>
                      </a:r>
                      <a:r>
                        <a:rPr lang="en-US" sz="800" dirty="0">
                          <a:latin typeface="Times New Roman"/>
                          <a:ea typeface="Calibri"/>
                          <a:cs typeface="Times New Roman"/>
                        </a:rPr>
                        <a:t>Windows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9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использующих  операционные системы отечественной разработки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использующих иные операционные системы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Серверное оборудование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      из них со сроком эксплуатации более 5 лет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Печатающие устройства и МФУ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      из них со сроком эксплуатации более 5 лет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85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      в сельской местности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9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из них в ФАП и ФП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4.2.1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Количество точек подключения к сети Интернет по типам подключения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из них:  коммутируемый (модемный)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широкополосный доступ по технологии xDSL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оптоволокно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радиодоступ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спутниковый канал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VPN через сеть общего пользования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на скорости до 10 Мбит/с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на скорости от 10 Мбит/с до 100 Мбит/с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на скорости свыше 100 Мбит/с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5.9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Число ФАП и ФП, подключенных к сети Интернет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453" marR="574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" name="Скругленный прямоугольник 39"/>
          <p:cNvSpPr/>
          <p:nvPr/>
        </p:nvSpPr>
        <p:spPr>
          <a:xfrm>
            <a:off x="4448431" y="2388972"/>
            <a:ext cx="4217773" cy="454501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Графа 3 равна сумме граф с 4 по 8 по всем строкам</a:t>
            </a:r>
          </a:p>
        </p:txBody>
      </p:sp>
    </p:spTree>
    <p:extLst>
      <p:ext uri="{BB962C8B-B14F-4D97-AF65-F5344CB8AC3E}">
        <p14:creationId xmlns="" xmlns:p14="http://schemas.microsoft.com/office/powerpoint/2010/main" val="14228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/>
          <p:nvPr/>
        </p:nvGrpSpPr>
        <p:grpSpPr>
          <a:xfrm>
            <a:off x="11056047" y="5900046"/>
            <a:ext cx="768352" cy="698665"/>
            <a:chOff x="8032516" y="3395642"/>
            <a:chExt cx="2500330" cy="2500330"/>
          </a:xfrm>
        </p:grpSpPr>
        <p:pic>
          <p:nvPicPr>
            <p:cNvPr id="31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32" name="Овал 31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6" name="Прямоугольник с одним вырезанным углом 35"/>
          <p:cNvSpPr/>
          <p:nvPr/>
        </p:nvSpPr>
        <p:spPr>
          <a:xfrm>
            <a:off x="444843" y="0"/>
            <a:ext cx="11379555" cy="644086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Таблица 7001 и таблица 7002</a:t>
            </a:r>
            <a:endParaRPr lang="ru-RU" sz="1200" i="1" dirty="0">
              <a:solidFill>
                <a:srgbClr val="003E9D"/>
              </a:solidFill>
              <a:latin typeface="Bahnschrift SemiLight Condensed" panose="020B0502040204020203" pitchFamily="34" charset="0"/>
              <a:ea typeface="Fira Sans" panose="020B0503050000020004" pitchFamily="34" charset="0"/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11180394" y="0"/>
            <a:ext cx="644005" cy="645020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66090" y="66335"/>
            <a:ext cx="456319" cy="4959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3400" y="1200665"/>
            <a:ext cx="7772400" cy="14683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521043" y="823784"/>
            <a:ext cx="2819400" cy="320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838200" marR="0" lvl="0" indent="-838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Таблица 7001</a:t>
            </a:r>
            <a:endParaRPr kumimoji="0" lang="ru-RU" alt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525162" y="3414584"/>
            <a:ext cx="2819400" cy="320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838200" marR="0" lvl="0" indent="-8382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Таблица 7002</a:t>
            </a:r>
            <a:endParaRPr kumimoji="0" lang="ru-RU" alt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2848" y="3927790"/>
            <a:ext cx="7772400" cy="1270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</a:p>
        </p:txBody>
      </p:sp>
    </p:spTree>
    <p:extLst>
      <p:ext uri="{BB962C8B-B14F-4D97-AF65-F5344CB8AC3E}">
        <p14:creationId xmlns="" xmlns:p14="http://schemas.microsoft.com/office/powerpoint/2010/main" val="14228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/>
          <p:nvPr/>
        </p:nvGrpSpPr>
        <p:grpSpPr>
          <a:xfrm>
            <a:off x="11056047" y="5900046"/>
            <a:ext cx="768352" cy="698665"/>
            <a:chOff x="8032516" y="3395642"/>
            <a:chExt cx="2500330" cy="2500330"/>
          </a:xfrm>
        </p:grpSpPr>
        <p:pic>
          <p:nvPicPr>
            <p:cNvPr id="31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32" name="Овал 31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6" name="Прямоугольник с одним вырезанным углом 35"/>
          <p:cNvSpPr/>
          <p:nvPr/>
        </p:nvSpPr>
        <p:spPr>
          <a:xfrm>
            <a:off x="428369" y="-1"/>
            <a:ext cx="11396030" cy="782596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Таблица 7003</a:t>
            </a:r>
          </a:p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«Характеристика  автоматизации  основных  задач  в  медицинской  организации»</a:t>
            </a:r>
            <a:r>
              <a:rPr lang="ru-RU" sz="1200" b="1" i="1" dirty="0" smtClean="0">
                <a:solidFill>
                  <a:srgbClr val="003E9D"/>
                </a:solidFill>
                <a:latin typeface="Bahnschrift SemiLight Condensed" panose="020B0502040204020203" pitchFamily="34" charset="0"/>
              </a:rPr>
              <a:t> </a:t>
            </a:r>
            <a:endParaRPr lang="ru-RU" sz="2000" b="1" dirty="0" smtClean="0">
              <a:solidFill>
                <a:srgbClr val="003E9D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11112844" y="-1"/>
            <a:ext cx="711556" cy="766119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03460" y="66335"/>
            <a:ext cx="518950" cy="6009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12" name="Group 9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64267154"/>
              </p:ext>
            </p:extLst>
          </p:nvPr>
        </p:nvGraphicFramePr>
        <p:xfrm>
          <a:off x="817620" y="1270692"/>
          <a:ext cx="8991600" cy="4741910"/>
        </p:xfrm>
        <a:graphic>
          <a:graphicData uri="http://schemas.openxmlformats.org/drawingml/2006/table">
            <a:tbl>
              <a:tblPr/>
              <a:tblGrid>
                <a:gridCol w="6629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6458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централизованной подсистемы государственной информационной системы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Количество автоматизированных рабочих мест, подключенных к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03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льготным лекарственным обеспечением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потоками пациентов (электронная регистратура)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Интегрированная электронная медицинская карта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Телемедицинские консультации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Диагностические исследования (Центральный архив медицинских изображений)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Лабораторные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по профилям «Акушерство и гинекология» и «Неонатология» (Мониторинг беременных)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28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9"/>
          <p:cNvGrpSpPr/>
          <p:nvPr/>
        </p:nvGrpSpPr>
        <p:grpSpPr>
          <a:xfrm>
            <a:off x="11056047" y="5900046"/>
            <a:ext cx="768352" cy="698665"/>
            <a:chOff x="8032516" y="3395642"/>
            <a:chExt cx="2500330" cy="2500330"/>
          </a:xfrm>
        </p:grpSpPr>
        <p:pic>
          <p:nvPicPr>
            <p:cNvPr id="31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32" name="Овал 31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6" name="Прямоугольник с одним вырезанным углом 35"/>
          <p:cNvSpPr/>
          <p:nvPr/>
        </p:nvSpPr>
        <p:spPr>
          <a:xfrm>
            <a:off x="0" y="-1"/>
            <a:ext cx="11824399" cy="782596"/>
          </a:xfrm>
          <a:prstGeom prst="snip1Rect">
            <a:avLst/>
          </a:prstGeom>
          <a:solidFill>
            <a:srgbClr val="0070C0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Таблица 7004</a:t>
            </a:r>
          </a:p>
          <a:p>
            <a:r>
              <a:rPr lang="ru-RU" sz="2000" b="1" dirty="0" smtClean="0">
                <a:solidFill>
                  <a:srgbClr val="003E9D"/>
                </a:solidFill>
                <a:latin typeface="Bahnschrift SemiBold" panose="020B0502040204020203" pitchFamily="34" charset="0"/>
              </a:rPr>
              <a:t>«Сведения о применении телемедицинских технологий при оказании медицинской помощи»</a:t>
            </a:r>
            <a:r>
              <a:rPr lang="ru-RU" sz="1200" b="1" i="1" dirty="0" smtClean="0">
                <a:solidFill>
                  <a:srgbClr val="003E9D"/>
                </a:solidFill>
                <a:latin typeface="Bahnschrift SemiLight Condensed" panose="020B0502040204020203" pitchFamily="34" charset="0"/>
              </a:rPr>
              <a:t> </a:t>
            </a:r>
            <a:endParaRPr lang="ru-RU" sz="2000" b="1" dirty="0" smtClean="0">
              <a:solidFill>
                <a:srgbClr val="003E9D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11112844" y="-1"/>
            <a:ext cx="711556" cy="766119"/>
          </a:xfrm>
          <a:prstGeom prst="snip1Rect">
            <a:avLst/>
          </a:prstGeom>
          <a:solidFill>
            <a:srgbClr val="003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3">
            <a:extLst>
              <a:ext uri="{FF2B5EF4-FFF2-40B4-BE49-F238E27FC236}">
                <a16:creationId xmlns:a16="http://schemas.microsoft.com/office/drawing/2014/main" xmlns="" id="{3F6E05EE-A04B-1040-B5C2-F68DFF769A08}"/>
              </a:ext>
            </a:extLst>
          </p:cNvPr>
          <p:cNvSpPr/>
          <p:nvPr/>
        </p:nvSpPr>
        <p:spPr>
          <a:xfrm>
            <a:off x="11203460" y="66335"/>
            <a:ext cx="518950" cy="6009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35716544"/>
              </p:ext>
            </p:extLst>
          </p:nvPr>
        </p:nvGraphicFramePr>
        <p:xfrm>
          <a:off x="1552832" y="1658083"/>
          <a:ext cx="8229601" cy="4644010"/>
        </p:xfrm>
        <a:graphic>
          <a:graphicData uri="http://schemas.openxmlformats.org/drawingml/2006/table">
            <a:tbl>
              <a:tblPr firstRow="1" firstCol="1" bandRow="1"/>
              <a:tblGrid>
                <a:gridCol w="3912540">
                  <a:extLst>
                    <a:ext uri="{9D8B030D-6E8A-4147-A177-3AD203B41FA5}">
                      <a16:colId xmlns="" xmlns:a16="http://schemas.microsoft.com/office/drawing/2014/main" val="3255315348"/>
                    </a:ext>
                  </a:extLst>
                </a:gridCol>
                <a:gridCol w="462154">
                  <a:extLst>
                    <a:ext uri="{9D8B030D-6E8A-4147-A177-3AD203B41FA5}">
                      <a16:colId xmlns="" xmlns:a16="http://schemas.microsoft.com/office/drawing/2014/main" val="2875392078"/>
                    </a:ext>
                  </a:extLst>
                </a:gridCol>
                <a:gridCol w="858519">
                  <a:extLst>
                    <a:ext uri="{9D8B030D-6E8A-4147-A177-3AD203B41FA5}">
                      <a16:colId xmlns="" xmlns:a16="http://schemas.microsoft.com/office/drawing/2014/main" val="1361603924"/>
                    </a:ext>
                  </a:extLst>
                </a:gridCol>
                <a:gridCol w="914521">
                  <a:extLst>
                    <a:ext uri="{9D8B030D-6E8A-4147-A177-3AD203B41FA5}">
                      <a16:colId xmlns="" xmlns:a16="http://schemas.microsoft.com/office/drawing/2014/main" val="1227139495"/>
                    </a:ext>
                  </a:extLst>
                </a:gridCol>
                <a:gridCol w="758476">
                  <a:extLst>
                    <a:ext uri="{9D8B030D-6E8A-4147-A177-3AD203B41FA5}">
                      <a16:colId xmlns="" xmlns:a16="http://schemas.microsoft.com/office/drawing/2014/main" val="1853435884"/>
                    </a:ext>
                  </a:extLst>
                </a:gridCol>
                <a:gridCol w="703561">
                  <a:extLst>
                    <a:ext uri="{9D8B030D-6E8A-4147-A177-3AD203B41FA5}">
                      <a16:colId xmlns="" xmlns:a16="http://schemas.microsoft.com/office/drawing/2014/main" val="2928234663"/>
                    </a:ext>
                  </a:extLst>
                </a:gridCol>
                <a:gridCol w="619830">
                  <a:extLst>
                    <a:ext uri="{9D8B030D-6E8A-4147-A177-3AD203B41FA5}">
                      <a16:colId xmlns="" xmlns:a16="http://schemas.microsoft.com/office/drawing/2014/main" val="3597046711"/>
                    </a:ext>
                  </a:extLst>
                </a:gridCol>
              </a:tblGrid>
              <a:tr h="19599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ОМС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99336449"/>
                  </a:ext>
                </a:extLst>
              </a:tr>
              <a:tr h="287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плановых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неотложных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экстренных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16363254"/>
                  </a:ext>
                </a:extLst>
              </a:tr>
              <a:tr h="1610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40855320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94491841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 них количество проведенных консилиумов врачей с применением телемедицинских технологий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84902099"/>
                  </a:ext>
                </a:extLst>
              </a:tr>
              <a:tr h="644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консилиумов врачей с применением телемедицинских технологий, по результатам которой проведена госпитализация пациентов или осуществлен перевод пациента в другое медицинское учреждение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90575674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режиме реального времени с применением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видеоконференцсвязи (из строки 1.1)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74070641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3864274"/>
                  </a:ext>
                </a:extLst>
              </a:tr>
              <a:tr h="48314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технологий, по результатам которой проведена госпитализация пациентов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59293940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режиме реального времени с применением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видеоконференцсвязи (из строки 1.2)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43936084"/>
                  </a:ext>
                </a:extLst>
              </a:tr>
              <a:tr h="389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 находившихся на дистанционном наблюдении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состоянием здоровья с применением 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25369314"/>
                  </a:ext>
                </a:extLst>
              </a:tr>
              <a:tr h="483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9932468"/>
                  </a:ext>
                </a:extLst>
              </a:tr>
              <a:tr h="389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детей, получивших медицинскую реабилитацию с применением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70780846"/>
                  </a:ext>
                </a:extLst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6853879" y="2957401"/>
            <a:ext cx="4217773" cy="454501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Графа 3 равна сумме граф с 4 по 6 по всем строкам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82712" y="3702928"/>
            <a:ext cx="4217773" cy="454501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Графа 3 больше или равна графе 7 по всем строкам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64476" y="943250"/>
            <a:ext cx="5593492" cy="572512"/>
          </a:xfrm>
          <a:prstGeom prst="roundRect">
            <a:avLst/>
          </a:prstGeom>
          <a:solidFill>
            <a:srgbClr val="F7B3B6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CA1"/>
                </a:solidFill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Заполняют консультирующие медицинские организации</a:t>
            </a:r>
            <a:endParaRPr lang="ru-RU" b="1" dirty="0" smtClean="0">
              <a:solidFill>
                <a:srgbClr val="003CA1"/>
              </a:solidFill>
              <a:latin typeface="Bahnschrift Light Condensed" panose="020B05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289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3636" y="3955577"/>
            <a:ext cx="5493065" cy="28129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CA1"/>
                </a:solidFill>
              </a:rPr>
              <a:t>СПАСИБО ЗА ВНИМАНИЕ</a:t>
            </a:r>
            <a:endParaRPr lang="ru-RU" sz="3200" b="1" dirty="0">
              <a:solidFill>
                <a:srgbClr val="003CA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960865" y="699511"/>
            <a:ext cx="3918608" cy="3746030"/>
            <a:chOff x="8032516" y="3395642"/>
            <a:chExt cx="2500330" cy="2500330"/>
          </a:xfrm>
        </p:grpSpPr>
        <p:pic>
          <p:nvPicPr>
            <p:cNvPr id="4" name="Picture 2" descr="F:\МИАЦ\ЛОГО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9061" y="3752832"/>
              <a:ext cx="1807904" cy="1816108"/>
            </a:xfrm>
            <a:prstGeom prst="rect">
              <a:avLst/>
            </a:prstGeom>
            <a:noFill/>
            <a:effectLst>
              <a:outerShdw blurRad="203200" dist="381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5" name="Овал 4"/>
            <p:cNvSpPr/>
            <p:nvPr/>
          </p:nvSpPr>
          <p:spPr>
            <a:xfrm>
              <a:off x="8032516" y="3395642"/>
              <a:ext cx="2500330" cy="2500330"/>
            </a:xfrm>
            <a:prstGeom prst="ellipse">
              <a:avLst/>
            </a:prstGeom>
            <a:noFill/>
            <a:ln w="28575">
              <a:solidFill>
                <a:srgbClr val="4CC5D2"/>
              </a:solidFill>
            </a:ln>
            <a:effectLst>
              <a:outerShdw blurRad="76200" dist="38100" dir="2700000" algn="t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9450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12936</TotalTime>
  <Words>923</Words>
  <Application>Microsoft Office PowerPoint</Application>
  <PresentationFormat>Произвольный</PresentationFormat>
  <Paragraphs>273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Ярополова</dc:creator>
  <cp:lastModifiedBy>Григолия Екатерина Эдуардовна</cp:lastModifiedBy>
  <cp:revision>563</cp:revision>
  <dcterms:created xsi:type="dcterms:W3CDTF">2020-05-07T07:13:41Z</dcterms:created>
  <dcterms:modified xsi:type="dcterms:W3CDTF">2020-12-25T06:18:52Z</dcterms:modified>
</cp:coreProperties>
</file>