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7"/>
  </p:notesMasterIdLst>
  <p:sldIdLst>
    <p:sldId id="293" r:id="rId2"/>
    <p:sldId id="399" r:id="rId3"/>
    <p:sldId id="408" r:id="rId4"/>
    <p:sldId id="298" r:id="rId5"/>
    <p:sldId id="380" r:id="rId6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F709"/>
    <a:srgbClr val="5E6BAE"/>
    <a:srgbClr val="648CA8"/>
    <a:srgbClr val="368ED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748" autoAdjust="0"/>
    <p:restoredTop sz="87389" autoAdjust="0"/>
  </p:normalViewPr>
  <p:slideViewPr>
    <p:cSldViewPr showGuides="1">
      <p:cViewPr varScale="1">
        <p:scale>
          <a:sx n="60" d="100"/>
          <a:sy n="60" d="100"/>
        </p:scale>
        <p:origin x="-1188" y="-72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18830" cy="493316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7" y="1"/>
            <a:ext cx="2918830" cy="493316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r">
              <a:defRPr sz="1200"/>
            </a:lvl1pPr>
          </a:lstStyle>
          <a:p>
            <a:fld id="{671561C6-1211-4733-B502-EE5675DEB505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65" tIns="45533" rIns="91065" bIns="4553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065" tIns="45533" rIns="91065" bIns="455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371286"/>
            <a:ext cx="2918830" cy="493316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7" y="9371286"/>
            <a:ext cx="2918830" cy="493316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r">
              <a:defRPr sz="1200"/>
            </a:lvl1pPr>
          </a:lstStyle>
          <a:p>
            <a:fld id="{26F900C2-B527-4D29-B703-B3A32E0C20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9593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1700" y="739775"/>
            <a:ext cx="4932363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endParaRPr lang="ru-RU" dirty="0">
              <a:ea typeface="Calibri"/>
              <a:cs typeface="Times New Roman"/>
            </a:endParaRPr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3158" indent="-285829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320" indent="-228664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648" indent="-228664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976" indent="-228664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5304" indent="-2286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2632" indent="-2286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959" indent="-2286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7288" indent="-2286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0B0C2EF-4738-4617-A9F9-0C6DB01F3147}" type="slidenum">
              <a:rPr lang="ru-RU" altLang="ru-RU" smtClean="0">
                <a:solidFill>
                  <a:srgbClr val="000000"/>
                </a:solidFill>
                <a:latin typeface="Calibri" pitchFamily="34" charset="0"/>
              </a:rPr>
              <a:pPr/>
              <a:t>1</a:t>
            </a:fld>
            <a:endParaRPr lang="ru-RU" altLang="ru-RU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1089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3269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7326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214FF-B6E5-4AB5-A9CC-8D6575C55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7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5078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0780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510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4009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6341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8305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4954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575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71789-E5CA-4FEC-AA78-43B0427C6D98}" type="datetimeFigureOut">
              <a:rPr lang="ru-RU" smtClean="0"/>
              <a:pPr/>
              <a:t>25.12.2020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F0D7C-46F1-420F-B3F8-C920B3EBB8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8529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6195" y="2357430"/>
            <a:ext cx="741453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Форма № 16-ВН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«Сведения о причинах временной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нетрудоспособности»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86644" y="6072206"/>
            <a:ext cx="16599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М.В.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Каторгина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врач-статистик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214290"/>
            <a:ext cx="6479914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ГБУЗ НО «Медицинский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информационно-аналитический центр»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22562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60063" y="563563"/>
            <a:ext cx="19050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2513 </a:t>
            </a:r>
            <a:endParaRPr lang="ru-RU" altLang="ru-RU" sz="2000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6627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10411" name="Group 49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72486152"/>
              </p:ext>
            </p:extLst>
          </p:nvPr>
        </p:nvGraphicFramePr>
        <p:xfrm>
          <a:off x="12703" y="188638"/>
          <a:ext cx="8890983" cy="4901751"/>
        </p:xfrm>
        <a:graphic>
          <a:graphicData uri="http://schemas.openxmlformats.org/drawingml/2006/table">
            <a:tbl>
              <a:tblPr/>
              <a:tblGrid>
                <a:gridCol w="2183033">
                  <a:extLst>
                    <a:ext uri="{9D8B030D-6E8A-4147-A177-3AD203B41FA5}"/>
                  </a:extLst>
                </a:gridCol>
                <a:gridCol w="1008112">
                  <a:extLst>
                    <a:ext uri="{9D8B030D-6E8A-4147-A177-3AD203B41FA5}"/>
                  </a:extLst>
                </a:gridCol>
                <a:gridCol w="319431">
                  <a:extLst>
                    <a:ext uri="{9D8B030D-6E8A-4147-A177-3AD203B41FA5}"/>
                  </a:extLst>
                </a:gridCol>
                <a:gridCol w="378728">
                  <a:extLst>
                    <a:ext uri="{9D8B030D-6E8A-4147-A177-3AD203B41FA5}"/>
                  </a:extLst>
                </a:gridCol>
                <a:gridCol w="958025"/>
                <a:gridCol w="1008112"/>
                <a:gridCol w="621589">
                  <a:extLst>
                    <a:ext uri="{9D8B030D-6E8A-4147-A177-3AD203B41FA5}"/>
                  </a:extLst>
                </a:gridCol>
                <a:gridCol w="621589"/>
                <a:gridCol w="566025">
                  <a:extLst>
                    <a:ext uri="{9D8B030D-6E8A-4147-A177-3AD203B41FA5}"/>
                  </a:extLst>
                </a:gridCol>
                <a:gridCol w="566025"/>
                <a:gridCol w="660314"/>
              </a:tblGrid>
              <a:tr h="319675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Причина нетрудоспособности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Шифр по МКБ Х пересмотра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дней временной нетрудоспособности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случаев временной нетрудоспособности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по возрастам (лет)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065614"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15-19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20-24 ….  45-49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50-54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55-59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лет и старше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19675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8…13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532798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Некоторые инфекционные и паразитарные болезни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A00-B99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м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01 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532798"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ж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319675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 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туберкулез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A15-A19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м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03 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532798"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ж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04 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53279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Беременность, роды и послеродовый период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O00-O99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745920">
                <a:tc>
                  <a:txBody>
                    <a:bodyPr/>
                    <a:lstStyle/>
                    <a:p>
                      <a:pPr marL="457200" marR="0" lvl="1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457200" marR="0" lvl="1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аборты (из стр.45)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O03-O008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52 </a:t>
                      </a:r>
                    </a:p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11510" y="1314"/>
            <a:ext cx="367032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6" name="AutoShape 1"/>
          <p:cNvSpPr>
            <a:spLocks noChangeArrowheads="1"/>
          </p:cNvSpPr>
          <p:nvPr/>
        </p:nvSpPr>
        <p:spPr bwMode="auto">
          <a:xfrm>
            <a:off x="4355976" y="2780928"/>
            <a:ext cx="4559424" cy="1152128"/>
          </a:xfrm>
          <a:prstGeom prst="wedgeRoundRectCallout">
            <a:avLst>
              <a:gd name="adj1" fmla="val -30454"/>
              <a:gd name="adj2" fmla="val 51250"/>
              <a:gd name="adj3" fmla="val 16667"/>
            </a:avLst>
          </a:prstGeom>
          <a:solidFill>
            <a:srgbClr val="C4BD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2860" rIns="27432" bIns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Средняя продолжительность 1 случая ВН по туберкулезу (строка 03  и 04) должна быть не менее 90 дней.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Если менее 90 дней, представить пояснения.</a:t>
            </a:r>
            <a:endParaRPr lang="ru-RU" alt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5229200"/>
            <a:ext cx="8568952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Строка 52 «аборты» показана из строки 45 «Осложнения беременности, родов и послеродового периода» и не может быть больше.  Средние сроки по абортам  не могут быть больше 3, 4 и 5 дней. 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При заполнении граф 14-16 представить пояснения.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423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60063" y="563563"/>
            <a:ext cx="1905000" cy="381000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Таблица 2513 </a:t>
            </a:r>
            <a:endParaRPr lang="ru-RU" altLang="ru-RU" sz="2000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6627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10411" name="Group 49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72486152"/>
              </p:ext>
            </p:extLst>
          </p:nvPr>
        </p:nvGraphicFramePr>
        <p:xfrm>
          <a:off x="12703" y="260646"/>
          <a:ext cx="8890983" cy="6336705"/>
        </p:xfrm>
        <a:graphic>
          <a:graphicData uri="http://schemas.openxmlformats.org/drawingml/2006/table">
            <a:tbl>
              <a:tblPr/>
              <a:tblGrid>
                <a:gridCol w="2039017">
                  <a:extLst>
                    <a:ext uri="{9D8B030D-6E8A-4147-A177-3AD203B41FA5}"/>
                  </a:extLst>
                </a:gridCol>
                <a:gridCol w="1152128">
                  <a:extLst>
                    <a:ext uri="{9D8B030D-6E8A-4147-A177-3AD203B41FA5}"/>
                  </a:extLst>
                </a:gridCol>
                <a:gridCol w="319431">
                  <a:extLst>
                    <a:ext uri="{9D8B030D-6E8A-4147-A177-3AD203B41FA5}"/>
                  </a:extLst>
                </a:gridCol>
                <a:gridCol w="378728">
                  <a:extLst>
                    <a:ext uri="{9D8B030D-6E8A-4147-A177-3AD203B41FA5}"/>
                  </a:extLst>
                </a:gridCol>
                <a:gridCol w="886017"/>
                <a:gridCol w="1080120"/>
                <a:gridCol w="621589">
                  <a:extLst>
                    <a:ext uri="{9D8B030D-6E8A-4147-A177-3AD203B41FA5}"/>
                  </a:extLst>
                </a:gridCol>
                <a:gridCol w="621589"/>
                <a:gridCol w="566025">
                  <a:extLst>
                    <a:ext uri="{9D8B030D-6E8A-4147-A177-3AD203B41FA5}"/>
                  </a:extLst>
                </a:gridCol>
                <a:gridCol w="566025"/>
                <a:gridCol w="660314"/>
              </a:tblGrid>
              <a:tr h="337641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Причина нетрудоспособности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Шифр по МКБ Х пересмотра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дней временной нетрудоспособности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случаев временной нетрудоспособности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по возрастам (лет)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034583"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15-19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20-24 ….  45-49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50-54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55-59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лет и старше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1666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8…13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  <a:tr h="598145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заболеваниям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(стр.01-48)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(стр.02-49)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372818">
                <a:tc vMerge="1">
                  <a:txBody>
                    <a:bodyPr/>
                    <a:lstStyle/>
                    <a:p>
                      <a:pPr marL="457200" marR="0" lvl="1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598145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освобождение  от работы в связи с карантином и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бактерионосительством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738895"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598145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</a:t>
                      </a: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ВСЕМ ПРИЧИНАМ</a:t>
                      </a: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650932">
                <a:tc vMerge="1">
                  <a:txBody>
                    <a:bodyPr/>
                    <a:lstStyle/>
                    <a:p>
                      <a:pPr marL="457200" marR="0" lvl="1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109074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Отпуск по беременности и родам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11510" y="1314"/>
            <a:ext cx="367032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423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42891" y="0"/>
            <a:ext cx="8639175" cy="893765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052736"/>
            <a:ext cx="8839200" cy="5400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9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Случаи временной нетрудоспособности, связанные со случаями </a:t>
            </a:r>
            <a:r>
              <a:rPr lang="en-US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COVID-19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указываются в итоговых строках 50, 51 (Всего по заболеваниям) и 59, 60 (Итого по всем причинам).</a:t>
            </a:r>
          </a:p>
          <a:p>
            <a:pPr algn="just">
              <a:lnSpc>
                <a:spcPct val="80000"/>
              </a:lnSpc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Разница суммы строк 01-48 и 02-49 с итоговыми строками 50, 51 соответственно, указывает </a:t>
            </a:r>
            <a:r>
              <a:rPr lang="en-US" altLang="ru-RU" sz="2000" dirty="0" smtClean="0">
                <a:latin typeface="Times New Roman" pitchFamily="18" charset="0"/>
                <a:cs typeface="Times New Roman" pitchFamily="18" charset="0"/>
              </a:rPr>
              <a:t>COVID-19 (U07.1-U07.2).</a:t>
            </a: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Случаи временной нетрудоспособности в связи с карантином (класс </a:t>
            </a:r>
            <a:r>
              <a:rPr lang="en-US" altLang="ru-RU" sz="20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) по поводу </a:t>
            </a:r>
            <a:r>
              <a:rPr lang="en-US" altLang="ru-RU" sz="2000" dirty="0" smtClean="0">
                <a:latin typeface="Times New Roman" pitchFamily="18" charset="0"/>
                <a:cs typeface="Times New Roman" pitchFamily="18" charset="0"/>
              </a:rPr>
              <a:t>COVID-19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указываются в строках57, 58 и 59, 60 соответственно.</a:t>
            </a:r>
          </a:p>
          <a:p>
            <a:pPr algn="just">
              <a:lnSpc>
                <a:spcPct val="80000"/>
              </a:lnSpc>
            </a:pP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Дополнительно в отчетной форме предоставить пояснительную записку с указанием количества случаев временной нетрудоспособности в части  </a:t>
            </a:r>
            <a:r>
              <a:rPr lang="en-US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COVID-19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заболеванию и в связи с карантином.</a:t>
            </a:r>
            <a:endParaRPr lang="en-US" alt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строки 59, 60, кроме того включают случаи, связанные с протезированием, выполнением донорских функций, обследованием, в результате которого пациенту был поставлен диагноз «Здоров». 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класс МКБ-Х «Факторы, влияющие на состояние здоровья населения и обращения в медицинские организации (с профилактическими и иными целями).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Необходимо также представить пояснительную записку.</a:t>
            </a:r>
          </a:p>
          <a:p>
            <a:endParaRPr lang="ru-RU" sz="2000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строке 61 показываются сведения о причинах ВН, связанные с дородовым и послеродовым отпуском.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Если есть рожавшие в возрасте 50-54 и 55-59 лет, то обязательно должны быть предоставлены документы, подтверждающие факт родов (№ больничного листка, выписка из родильного дома).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этой строке не должны указываться отпуска по уходу за малолетними детьми.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lang="en-US" alt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title"/>
          </p:nvPr>
        </p:nvSpPr>
        <p:spPr>
          <a:xfrm>
            <a:off x="309565" y="45244"/>
            <a:ext cx="8534400" cy="9906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8" charset="0"/>
              </a:rPr>
              <a:t>При заполнении ФФСН № 16-ВН следует иметь в виду</a:t>
            </a:r>
          </a:p>
        </p:txBody>
      </p:sp>
    </p:spTree>
    <p:extLst>
      <p:ext uri="{BB962C8B-B14F-4D97-AF65-F5344CB8AC3E}">
        <p14:creationId xmlns="" xmlns:p14="http://schemas.microsoft.com/office/powerpoint/2010/main" val="425528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362200"/>
            <a:ext cx="7772400" cy="136207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Благодарю за внимание !</a:t>
            </a:r>
            <a:endParaRPr lang="ru-RU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42891" y="112714"/>
            <a:ext cx="8639175" cy="781051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74638">
              <a:tabLst>
                <a:tab pos="266700" algn="l"/>
              </a:tabLst>
              <a:defRPr/>
            </a:pP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278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6146</TotalTime>
  <Words>497</Words>
  <Application>Microsoft Office PowerPoint</Application>
  <PresentationFormat>Экран (4:3)</PresentationFormat>
  <Paragraphs>134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Таблица 2513 </vt:lpstr>
      <vt:lpstr>Таблица 2513 </vt:lpstr>
      <vt:lpstr>При заполнении ФФСН № 16-ВН следует иметь в виду</vt:lpstr>
      <vt:lpstr>Благодарю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 А. Голубев</dc:creator>
  <cp:lastModifiedBy>Katorgina</cp:lastModifiedBy>
  <cp:revision>284</cp:revision>
  <cp:lastPrinted>2019-11-27T17:14:48Z</cp:lastPrinted>
  <dcterms:created xsi:type="dcterms:W3CDTF">2018-12-10T15:54:55Z</dcterms:created>
  <dcterms:modified xsi:type="dcterms:W3CDTF">2020-12-25T11:27:41Z</dcterms:modified>
</cp:coreProperties>
</file>