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0"/>
  </p:notesMasterIdLst>
  <p:sldIdLst>
    <p:sldId id="293" r:id="rId2"/>
    <p:sldId id="399" r:id="rId3"/>
    <p:sldId id="401" r:id="rId4"/>
    <p:sldId id="297" r:id="rId5"/>
    <p:sldId id="298" r:id="rId6"/>
    <p:sldId id="330" r:id="rId7"/>
    <p:sldId id="377" r:id="rId8"/>
    <p:sldId id="331" r:id="rId9"/>
    <p:sldId id="300" r:id="rId10"/>
    <p:sldId id="302" r:id="rId11"/>
    <p:sldId id="332" r:id="rId12"/>
    <p:sldId id="404" r:id="rId13"/>
    <p:sldId id="406" r:id="rId14"/>
    <p:sldId id="378" r:id="rId15"/>
    <p:sldId id="333" r:id="rId16"/>
    <p:sldId id="407" r:id="rId17"/>
    <p:sldId id="408" r:id="rId18"/>
    <p:sldId id="335" r:id="rId19"/>
    <p:sldId id="336" r:id="rId20"/>
    <p:sldId id="385" r:id="rId21"/>
    <p:sldId id="387" r:id="rId22"/>
    <p:sldId id="397" r:id="rId23"/>
    <p:sldId id="390" r:id="rId24"/>
    <p:sldId id="392" r:id="rId25"/>
    <p:sldId id="396" r:id="rId26"/>
    <p:sldId id="395" r:id="rId27"/>
    <p:sldId id="308" r:id="rId28"/>
    <p:sldId id="380" r:id="rId29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F709"/>
    <a:srgbClr val="5E6BAE"/>
    <a:srgbClr val="648CA8"/>
    <a:srgbClr val="368ED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748" autoAdjust="0"/>
    <p:restoredTop sz="92718" autoAdjust="0"/>
  </p:normalViewPr>
  <p:slideViewPr>
    <p:cSldViewPr showGuides="1">
      <p:cViewPr varScale="1">
        <p:scale>
          <a:sx n="64" d="100"/>
          <a:sy n="64" d="100"/>
        </p:scale>
        <p:origin x="-1068" y="-68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7" y="1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r">
              <a:defRPr sz="1200"/>
            </a:lvl1pPr>
          </a:lstStyle>
          <a:p>
            <a:fld id="{671561C6-1211-4733-B502-EE5675DEB50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65" tIns="45533" rIns="91065" bIns="4553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065" tIns="45533" rIns="91065" bIns="455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371286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7" y="9371286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r">
              <a:defRPr sz="1200"/>
            </a:lvl1pPr>
          </a:lstStyle>
          <a:p>
            <a:fld id="{26F900C2-B527-4D29-B703-B3A32E0C20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959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1700" y="739775"/>
            <a:ext cx="4932363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3158" indent="-285829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320" indent="-22866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648" indent="-22866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976" indent="-22866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5304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2632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959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7288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0B0C2EF-4738-4617-A9F9-0C6DB01F3147}" type="slidenum">
              <a:rPr lang="ru-RU" altLang="ru-RU" smtClean="0">
                <a:solidFill>
                  <a:srgbClr val="000000"/>
                </a:solidFill>
                <a:latin typeface="Calibri" pitchFamily="34" charset="0"/>
              </a:rPr>
              <a:pPr/>
              <a:t>1</a:t>
            </a:fld>
            <a:endParaRPr lang="ru-RU" altLang="ru-RU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1700" y="739775"/>
            <a:ext cx="4932363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4655">
              <a:tabLst>
                <a:tab pos="266775" algn="l"/>
              </a:tabLst>
              <a:defRPr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3158" indent="-285829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320" indent="-22866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648" indent="-22866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976" indent="-22866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5304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2632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959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7288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67D3BBA-C77E-460A-88D6-EE4F4047ACAC}" type="slidenum">
              <a:rPr lang="ru-RU" altLang="ru-RU" smtClean="0">
                <a:latin typeface="Calibri" pitchFamily="34" charset="0"/>
              </a:rPr>
              <a:pPr/>
              <a:t>4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108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326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7326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214FF-B6E5-4AB5-A9CC-8D6575C55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78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5078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078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510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400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634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830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495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575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852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85918" y="2357430"/>
            <a:ext cx="56550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Форма № 30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«Сведения о медицинской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организации»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644" y="6072206"/>
            <a:ext cx="16599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М.В.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Каторгина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врач-статистик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214290"/>
            <a:ext cx="647991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ГБУЗ НО «Медицинский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информационно-аналитический центр»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22562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53"/>
          <p:cNvSpPr txBox="1">
            <a:spLocks noChangeArrowheads="1"/>
          </p:cNvSpPr>
          <p:nvPr/>
        </p:nvSpPr>
        <p:spPr bwMode="auto">
          <a:xfrm>
            <a:off x="457200" y="990600"/>
            <a:ext cx="8305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Рентгенологическое исследование пациенту может состоять из просвечивания,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одной или нескольких </a:t>
            </a:r>
            <a:r>
              <a:rPr lang="ru-RU" alt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рентгенограмм, </a:t>
            </a:r>
            <a:r>
              <a:rPr lang="ru-RU" altLang="ru-RU" sz="1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флюорограмм</a:t>
            </a: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, может состоять из каждого способа в отдельности или в сочетании их друг с другом. В связи с этим, числа, </a:t>
            </a:r>
            <a:r>
              <a:rPr lang="ru-RU" altLang="ru-RU" sz="1800" b="1" dirty="0">
                <a:latin typeface="Times New Roman" pitchFamily="18" charset="0"/>
                <a:cs typeface="Times New Roman" pitchFamily="18" charset="0"/>
              </a:rPr>
              <a:t>показываемые в графах 4-9 </a:t>
            </a: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по соответствующим строкам в сумме, могут превышать числа в графе 3, но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могут быть меньше их.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 dirty="0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Примечание: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itchFamily="18" charset="0"/>
              </a:rPr>
              <a:t>для всех видов цифровой рентгенографии одним снимком считается однократная или серийная экспозиция, выполненная  в одной проекции, независимо от формы последующего сохранения изображения (электронный носитель, </a:t>
            </a:r>
            <a:r>
              <a:rPr lang="ru-RU" altLang="ru-RU" sz="1800" b="1" dirty="0" err="1">
                <a:latin typeface="Times New Roman" pitchFamily="18" charset="0"/>
              </a:rPr>
              <a:t>мультиформатная</a:t>
            </a:r>
            <a:r>
              <a:rPr lang="ru-RU" altLang="ru-RU" sz="1800" b="1" dirty="0">
                <a:latin typeface="Times New Roman" pitchFamily="18" charset="0"/>
              </a:rPr>
              <a:t> пленка, бумажная копия и др.)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itchFamily="18" charset="0"/>
              </a:rPr>
              <a:t>При рентгеновской компьютерной или магнитно-резонансной томографии учитывается только число исследований в соответствии с утвержденным перечнем лучевых методов исследования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67373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4137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300901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7665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34429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51193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67957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847210"/>
            <a:ext cx="0" cy="347980"/>
          </a:xfrm>
          <a:custGeom>
            <a:avLst/>
            <a:gdLst/>
            <a:ahLst/>
            <a:cxnLst/>
            <a:rect l="l" t="t" r="r" b="b"/>
            <a:pathLst>
              <a:path h="347979">
                <a:moveTo>
                  <a:pt x="0" y="0"/>
                </a:moveTo>
                <a:lnTo>
                  <a:pt x="0" y="34747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435013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51777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68541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85305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502069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518833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535597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5523610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79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691238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8541" y="1623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400" spc="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sz="14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98880" y="787095"/>
            <a:ext cx="681863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Times New Roman"/>
                <a:cs typeface="Times New Roman"/>
              </a:rPr>
              <a:t>Таблиц </a:t>
            </a:r>
            <a:r>
              <a:rPr sz="1400" b="1" spc="-35" dirty="0">
                <a:latin typeface="Times New Roman"/>
                <a:cs typeface="Times New Roman"/>
              </a:rPr>
              <a:t>5111 </a:t>
            </a:r>
            <a:r>
              <a:rPr sz="1400" b="1" spc="-10" dirty="0">
                <a:latin typeface="Times New Roman"/>
                <a:cs typeface="Times New Roman"/>
              </a:rPr>
              <a:t>«Рентгенохирургия, </a:t>
            </a:r>
            <a:r>
              <a:rPr sz="1400" b="1" spc="-5" dirty="0">
                <a:latin typeface="Times New Roman"/>
                <a:cs typeface="Times New Roman"/>
              </a:rPr>
              <a:t>рентгеноэндоваскулярные диагностика </a:t>
            </a:r>
            <a:r>
              <a:rPr sz="1400" b="1" dirty="0">
                <a:latin typeface="Times New Roman"/>
                <a:cs typeface="Times New Roman"/>
              </a:rPr>
              <a:t>и</a:t>
            </a:r>
            <a:r>
              <a:rPr sz="1400" b="1" spc="5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лечение»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083811" y="1118361"/>
            <a:ext cx="0" cy="5251450"/>
          </a:xfrm>
          <a:custGeom>
            <a:avLst/>
            <a:gdLst/>
            <a:ahLst/>
            <a:cxnLst/>
            <a:rect l="l" t="t" r="r" b="b"/>
            <a:pathLst>
              <a:path h="5251450">
                <a:moveTo>
                  <a:pt x="0" y="0"/>
                </a:moveTo>
                <a:lnTo>
                  <a:pt x="0" y="525131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653915" y="1118361"/>
            <a:ext cx="0" cy="5251450"/>
          </a:xfrm>
          <a:custGeom>
            <a:avLst/>
            <a:gdLst/>
            <a:ahLst/>
            <a:cxnLst/>
            <a:rect l="l" t="t" r="r" b="b"/>
            <a:pathLst>
              <a:path h="5251450">
                <a:moveTo>
                  <a:pt x="0" y="0"/>
                </a:moveTo>
                <a:lnTo>
                  <a:pt x="0" y="525131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224526" y="1118361"/>
            <a:ext cx="0" cy="5251450"/>
          </a:xfrm>
          <a:custGeom>
            <a:avLst/>
            <a:gdLst/>
            <a:ahLst/>
            <a:cxnLst/>
            <a:rect l="l" t="t" r="r" b="b"/>
            <a:pathLst>
              <a:path h="5251450">
                <a:moveTo>
                  <a:pt x="0" y="0"/>
                </a:moveTo>
                <a:lnTo>
                  <a:pt x="0" y="525131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53734" y="1495425"/>
            <a:ext cx="0" cy="4874260"/>
          </a:xfrm>
          <a:custGeom>
            <a:avLst/>
            <a:gdLst/>
            <a:ahLst/>
            <a:cxnLst/>
            <a:rect l="l" t="t" r="r" b="b"/>
            <a:pathLst>
              <a:path h="4874260">
                <a:moveTo>
                  <a:pt x="0" y="0"/>
                </a:moveTo>
                <a:lnTo>
                  <a:pt x="0" y="487424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444234" y="1663064"/>
            <a:ext cx="0" cy="4706620"/>
          </a:xfrm>
          <a:custGeom>
            <a:avLst/>
            <a:gdLst/>
            <a:ahLst/>
            <a:cxnLst/>
            <a:rect l="l" t="t" r="r" b="b"/>
            <a:pathLst>
              <a:path h="4706620">
                <a:moveTo>
                  <a:pt x="0" y="0"/>
                </a:moveTo>
                <a:lnTo>
                  <a:pt x="0" y="470660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019543" y="1327785"/>
            <a:ext cx="0" cy="5041900"/>
          </a:xfrm>
          <a:custGeom>
            <a:avLst/>
            <a:gdLst/>
            <a:ahLst/>
            <a:cxnLst/>
            <a:rect l="l" t="t" r="r" b="b"/>
            <a:pathLst>
              <a:path h="5041900">
                <a:moveTo>
                  <a:pt x="0" y="0"/>
                </a:moveTo>
                <a:lnTo>
                  <a:pt x="0" y="504188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96378" y="1495425"/>
            <a:ext cx="0" cy="4874260"/>
          </a:xfrm>
          <a:custGeom>
            <a:avLst/>
            <a:gdLst/>
            <a:ahLst/>
            <a:cxnLst/>
            <a:rect l="l" t="t" r="r" b="b"/>
            <a:pathLst>
              <a:path h="4874260">
                <a:moveTo>
                  <a:pt x="0" y="0"/>
                </a:moveTo>
                <a:lnTo>
                  <a:pt x="0" y="487424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165465" y="1663064"/>
            <a:ext cx="0" cy="4706620"/>
          </a:xfrm>
          <a:custGeom>
            <a:avLst/>
            <a:gdLst/>
            <a:ahLst/>
            <a:cxnLst/>
            <a:rect l="l" t="t" r="r" b="b"/>
            <a:pathLst>
              <a:path h="4706620">
                <a:moveTo>
                  <a:pt x="0" y="0"/>
                </a:moveTo>
                <a:lnTo>
                  <a:pt x="0" y="4706607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218176" y="1334135"/>
            <a:ext cx="3608704" cy="0"/>
          </a:xfrm>
          <a:custGeom>
            <a:avLst/>
            <a:gdLst/>
            <a:ahLst/>
            <a:cxnLst/>
            <a:rect l="l" t="t" r="r" b="b"/>
            <a:pathLst>
              <a:path w="3608704">
                <a:moveTo>
                  <a:pt x="0" y="0"/>
                </a:moveTo>
                <a:lnTo>
                  <a:pt x="360870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218176" y="1501775"/>
            <a:ext cx="3608704" cy="0"/>
          </a:xfrm>
          <a:custGeom>
            <a:avLst/>
            <a:gdLst/>
            <a:ahLst/>
            <a:cxnLst/>
            <a:rect l="l" t="t" r="r" b="b"/>
            <a:pathLst>
              <a:path w="3608704">
                <a:moveTo>
                  <a:pt x="0" y="0"/>
                </a:moveTo>
                <a:lnTo>
                  <a:pt x="360870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747384" y="1669414"/>
            <a:ext cx="1278890" cy="0"/>
          </a:xfrm>
          <a:custGeom>
            <a:avLst/>
            <a:gdLst/>
            <a:ahLst/>
            <a:cxnLst/>
            <a:rect l="l" t="t" r="r" b="b"/>
            <a:pathLst>
              <a:path w="1278890">
                <a:moveTo>
                  <a:pt x="0" y="0"/>
                </a:moveTo>
                <a:lnTo>
                  <a:pt x="1278509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590028" y="1669414"/>
            <a:ext cx="1236980" cy="0"/>
          </a:xfrm>
          <a:custGeom>
            <a:avLst/>
            <a:gdLst/>
            <a:ahLst/>
            <a:cxnLst/>
            <a:rect l="l" t="t" r="r" b="b"/>
            <a:pathLst>
              <a:path w="1236979">
                <a:moveTo>
                  <a:pt x="0" y="0"/>
                </a:moveTo>
                <a:lnTo>
                  <a:pt x="123685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17182" y="233997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17182" y="250761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17182" y="284289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17182" y="301053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17182" y="317817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17182" y="334581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17182" y="351345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17182" y="368109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17182" y="384873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17182" y="401637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17182" y="418401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17182" y="435165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17182" y="451929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17182" y="468693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17182" y="485457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17182" y="518985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17182" y="5357495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17182" y="5525134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17182" y="569276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17182" y="586040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17182" y="602804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17182" y="619568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23532" y="1118361"/>
            <a:ext cx="0" cy="5251450"/>
          </a:xfrm>
          <a:custGeom>
            <a:avLst/>
            <a:gdLst/>
            <a:ahLst/>
            <a:cxnLst/>
            <a:rect l="l" t="t" r="r" b="b"/>
            <a:pathLst>
              <a:path h="5251450">
                <a:moveTo>
                  <a:pt x="0" y="0"/>
                </a:moveTo>
                <a:lnTo>
                  <a:pt x="0" y="525131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820531" y="1118361"/>
            <a:ext cx="0" cy="5251450"/>
          </a:xfrm>
          <a:custGeom>
            <a:avLst/>
            <a:gdLst/>
            <a:ahLst/>
            <a:cxnLst/>
            <a:rect l="l" t="t" r="r" b="b"/>
            <a:pathLst>
              <a:path h="5251450">
                <a:moveTo>
                  <a:pt x="0" y="0"/>
                </a:moveTo>
                <a:lnTo>
                  <a:pt x="0" y="525131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17182" y="1124711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17182" y="636332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1766697" y="1659254"/>
            <a:ext cx="88646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187571" y="1575435"/>
            <a:ext cx="307975" cy="16764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61290">
              <a:lnSpc>
                <a:spcPts val="1205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187571" y="1743075"/>
            <a:ext cx="39751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40640">
              <a:lnSpc>
                <a:spcPts val="1205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троки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153661" y="1715516"/>
            <a:ext cx="8826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806188" y="1659254"/>
            <a:ext cx="35877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731381" y="1133855"/>
            <a:ext cx="67564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 том</a:t>
            </a:r>
            <a:r>
              <a:rPr sz="10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5609463" y="1344802"/>
            <a:ext cx="1104900" cy="155575"/>
          </a:xfrm>
          <a:custGeom>
            <a:avLst/>
            <a:gdLst/>
            <a:ahLst/>
            <a:cxnLst/>
            <a:rect l="l" t="t" r="r" b="b"/>
            <a:pathLst>
              <a:path w="1104900" h="155575">
                <a:moveTo>
                  <a:pt x="0" y="155448"/>
                </a:moveTo>
                <a:lnTo>
                  <a:pt x="1104900" y="155448"/>
                </a:lnTo>
                <a:lnTo>
                  <a:pt x="110490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5597778" y="1317116"/>
            <a:ext cx="113030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внутрисосудистые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7513066" y="1344802"/>
            <a:ext cx="893444" cy="155575"/>
          </a:xfrm>
          <a:custGeom>
            <a:avLst/>
            <a:gdLst/>
            <a:ahLst/>
            <a:cxnLst/>
            <a:rect l="l" t="t" r="r" b="b"/>
            <a:pathLst>
              <a:path w="893445" h="155575">
                <a:moveTo>
                  <a:pt x="0" y="155448"/>
                </a:moveTo>
                <a:lnTo>
                  <a:pt x="893064" y="155448"/>
                </a:lnTo>
                <a:lnTo>
                  <a:pt x="8930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7501890" y="1317116"/>
            <a:ext cx="91821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внесосудистые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356859" y="1847723"/>
            <a:ext cx="35877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6059932" y="1512442"/>
            <a:ext cx="733425" cy="155575"/>
          </a:xfrm>
          <a:custGeom>
            <a:avLst/>
            <a:gdLst/>
            <a:ahLst/>
            <a:cxnLst/>
            <a:rect l="l" t="t" r="r" b="b"/>
            <a:pathLst>
              <a:path w="733425" h="155575">
                <a:moveTo>
                  <a:pt x="0" y="155448"/>
                </a:moveTo>
                <a:lnTo>
                  <a:pt x="733043" y="155448"/>
                </a:lnTo>
                <a:lnTo>
                  <a:pt x="73304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6048247" y="1484757"/>
            <a:ext cx="75755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 том</a:t>
            </a:r>
            <a:r>
              <a:rPr sz="1100" spc="-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7174865" y="1847723"/>
            <a:ext cx="35877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7882508" y="1512442"/>
            <a:ext cx="733425" cy="155575"/>
          </a:xfrm>
          <a:custGeom>
            <a:avLst/>
            <a:gdLst/>
            <a:ahLst/>
            <a:cxnLst/>
            <a:rect l="l" t="t" r="r" b="b"/>
            <a:pathLst>
              <a:path w="733425" h="155575">
                <a:moveTo>
                  <a:pt x="0" y="155448"/>
                </a:moveTo>
                <a:lnTo>
                  <a:pt x="733044" y="155448"/>
                </a:lnTo>
                <a:lnTo>
                  <a:pt x="73304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7871206" y="1484757"/>
            <a:ext cx="75755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 том</a:t>
            </a:r>
            <a:r>
              <a:rPr sz="1100" spc="-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5899530" y="1680082"/>
            <a:ext cx="436245" cy="155575"/>
          </a:xfrm>
          <a:custGeom>
            <a:avLst/>
            <a:gdLst/>
            <a:ahLst/>
            <a:cxnLst/>
            <a:rect l="l" t="t" r="r" b="b"/>
            <a:pathLst>
              <a:path w="436245" h="155575">
                <a:moveTo>
                  <a:pt x="0" y="155448"/>
                </a:moveTo>
                <a:lnTo>
                  <a:pt x="435863" y="155448"/>
                </a:lnTo>
                <a:lnTo>
                  <a:pt x="43586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357492" y="168008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44196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5887973" y="1652397"/>
            <a:ext cx="50800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Диагно-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6018403" y="1847723"/>
            <a:ext cx="198120" cy="155575"/>
          </a:xfrm>
          <a:custGeom>
            <a:avLst/>
            <a:gdLst/>
            <a:ahLst/>
            <a:cxnLst/>
            <a:rect l="l" t="t" r="r" b="b"/>
            <a:pathLst>
              <a:path w="198120" h="155575">
                <a:moveTo>
                  <a:pt x="0" y="155448"/>
                </a:moveTo>
                <a:lnTo>
                  <a:pt x="198120" y="155448"/>
                </a:lnTo>
                <a:lnTo>
                  <a:pt x="19812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238621" y="184772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44196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939154" y="2015363"/>
            <a:ext cx="401320" cy="155575"/>
          </a:xfrm>
          <a:custGeom>
            <a:avLst/>
            <a:gdLst/>
            <a:ahLst/>
            <a:cxnLst/>
            <a:rect l="l" t="t" r="r" b="b"/>
            <a:pathLst>
              <a:path w="401320" h="155575">
                <a:moveTo>
                  <a:pt x="0" y="155448"/>
                </a:moveTo>
                <a:lnTo>
                  <a:pt x="400812" y="155448"/>
                </a:lnTo>
                <a:lnTo>
                  <a:pt x="40081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591807" y="1847723"/>
            <a:ext cx="361315" cy="155575"/>
          </a:xfrm>
          <a:custGeom>
            <a:avLst/>
            <a:gdLst/>
            <a:ahLst/>
            <a:cxnLst/>
            <a:rect l="l" t="t" r="r" b="b"/>
            <a:pathLst>
              <a:path w="361315" h="155575">
                <a:moveTo>
                  <a:pt x="0" y="155448"/>
                </a:moveTo>
                <a:lnTo>
                  <a:pt x="361188" y="155448"/>
                </a:lnTo>
                <a:lnTo>
                  <a:pt x="36118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6006846" y="1820037"/>
            <a:ext cx="960119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85470" algn="l"/>
              </a:tabLst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ст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-	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ечеб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5927597" y="1987753"/>
            <a:ext cx="1004569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07390" algn="l"/>
              </a:tabLst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ческие	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-ные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7737856" y="1680082"/>
            <a:ext cx="365760" cy="155575"/>
          </a:xfrm>
          <a:custGeom>
            <a:avLst/>
            <a:gdLst/>
            <a:ahLst/>
            <a:cxnLst/>
            <a:rect l="l" t="t" r="r" b="b"/>
            <a:pathLst>
              <a:path w="365759" h="155575">
                <a:moveTo>
                  <a:pt x="0" y="155448"/>
                </a:moveTo>
                <a:lnTo>
                  <a:pt x="365759" y="155448"/>
                </a:lnTo>
                <a:lnTo>
                  <a:pt x="36575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7726426" y="1652397"/>
            <a:ext cx="39179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Диагн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7742428" y="1847723"/>
            <a:ext cx="70485" cy="155575"/>
          </a:xfrm>
          <a:custGeom>
            <a:avLst/>
            <a:gdLst/>
            <a:ahLst/>
            <a:cxnLst/>
            <a:rect l="l" t="t" r="r" b="b"/>
            <a:pathLst>
              <a:path w="70484" h="155575">
                <a:moveTo>
                  <a:pt x="0" y="155448"/>
                </a:moveTo>
                <a:lnTo>
                  <a:pt x="70103" y="155448"/>
                </a:lnTo>
                <a:lnTo>
                  <a:pt x="7010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812531" y="1847723"/>
            <a:ext cx="44450" cy="155575"/>
          </a:xfrm>
          <a:custGeom>
            <a:avLst/>
            <a:gdLst/>
            <a:ahLst/>
            <a:cxnLst/>
            <a:rect l="l" t="t" r="r" b="b"/>
            <a:pathLst>
              <a:path w="44450" h="155575">
                <a:moveTo>
                  <a:pt x="0" y="155448"/>
                </a:moveTo>
                <a:lnTo>
                  <a:pt x="44196" y="155448"/>
                </a:lnTo>
                <a:lnTo>
                  <a:pt x="44196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856728" y="1847723"/>
            <a:ext cx="198120" cy="155575"/>
          </a:xfrm>
          <a:custGeom>
            <a:avLst/>
            <a:gdLst/>
            <a:ahLst/>
            <a:cxnLst/>
            <a:rect l="l" t="t" r="r" b="b"/>
            <a:pathLst>
              <a:path w="198120" h="155575">
                <a:moveTo>
                  <a:pt x="0" y="155448"/>
                </a:moveTo>
                <a:lnTo>
                  <a:pt x="198120" y="155448"/>
                </a:lnTo>
                <a:lnTo>
                  <a:pt x="19812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076945" y="184772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44196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751571" y="2015363"/>
            <a:ext cx="338455" cy="155575"/>
          </a:xfrm>
          <a:custGeom>
            <a:avLst/>
            <a:gdLst/>
            <a:ahLst/>
            <a:cxnLst/>
            <a:rect l="l" t="t" r="r" b="b"/>
            <a:pathLst>
              <a:path w="338454" h="155575">
                <a:moveTo>
                  <a:pt x="0" y="155448"/>
                </a:moveTo>
                <a:lnTo>
                  <a:pt x="338327" y="155448"/>
                </a:lnTo>
                <a:lnTo>
                  <a:pt x="338327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921497" y="218300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248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 txBox="1"/>
          <p:nvPr/>
        </p:nvSpPr>
        <p:spPr>
          <a:xfrm>
            <a:off x="7878826" y="2155698"/>
            <a:ext cx="8763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7730997" y="1820037"/>
            <a:ext cx="100838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00075" algn="l"/>
              </a:tabLst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100" spc="-2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ст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-	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ечеб-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7740142" y="1987753"/>
            <a:ext cx="90995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77545" algn="l"/>
              </a:tabLst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ески	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ые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2243708" y="23506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2196210" y="23233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5529071" y="23506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5482209" y="23233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6732016" y="23506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6685280" y="23233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7307453" y="23506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7260717" y="23233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8492997" y="23506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8446769" y="23233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368541" y="2518282"/>
            <a:ext cx="2842260" cy="155575"/>
          </a:xfrm>
          <a:custGeom>
            <a:avLst/>
            <a:gdLst/>
            <a:ahLst/>
            <a:cxnLst/>
            <a:rect l="l" t="t" r="r" b="b"/>
            <a:pathLst>
              <a:path w="2842260" h="155575">
                <a:moveTo>
                  <a:pt x="0" y="155448"/>
                </a:moveTo>
                <a:lnTo>
                  <a:pt x="2842260" y="155448"/>
                </a:lnTo>
                <a:lnTo>
                  <a:pt x="284226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355803" y="2490977"/>
            <a:ext cx="283337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Рентгенохирургические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вмешательства,</a:t>
            </a:r>
            <a:r>
              <a:rPr sz="1100" spc="1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всего,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368541" y="2685923"/>
            <a:ext cx="904240" cy="155575"/>
          </a:xfrm>
          <a:custGeom>
            <a:avLst/>
            <a:gdLst/>
            <a:ahLst/>
            <a:cxnLst/>
            <a:rect l="l" t="t" r="r" b="b"/>
            <a:pathLst>
              <a:path w="904240" h="155575">
                <a:moveTo>
                  <a:pt x="0" y="155448"/>
                </a:moveTo>
                <a:lnTo>
                  <a:pt x="903732" y="155448"/>
                </a:lnTo>
                <a:lnTo>
                  <a:pt x="90373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355803" y="2658618"/>
            <a:ext cx="928369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 том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</a:t>
            </a:r>
            <a:r>
              <a:rPr sz="1100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4368419" y="260210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4321555" y="257479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539229" y="2853563"/>
            <a:ext cx="934719" cy="155575"/>
          </a:xfrm>
          <a:custGeom>
            <a:avLst/>
            <a:gdLst/>
            <a:ahLst/>
            <a:cxnLst/>
            <a:rect l="l" t="t" r="r" b="b"/>
            <a:pathLst>
              <a:path w="934719" h="155575">
                <a:moveTo>
                  <a:pt x="0" y="155448"/>
                </a:moveTo>
                <a:lnTo>
                  <a:pt x="934212" y="155448"/>
                </a:lnTo>
                <a:lnTo>
                  <a:pt x="93421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526491" y="2826257"/>
            <a:ext cx="9594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головном</a:t>
            </a:r>
            <a:r>
              <a:rPr sz="11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мозге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4368419" y="28535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4321555" y="282625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539229" y="3021202"/>
            <a:ext cx="1320165" cy="155575"/>
          </a:xfrm>
          <a:custGeom>
            <a:avLst/>
            <a:gdLst/>
            <a:ahLst/>
            <a:cxnLst/>
            <a:rect l="l" t="t" r="r" b="b"/>
            <a:pathLst>
              <a:path w="1320164" h="155575">
                <a:moveTo>
                  <a:pt x="0" y="155448"/>
                </a:moveTo>
                <a:lnTo>
                  <a:pt x="1319784" y="155448"/>
                </a:lnTo>
                <a:lnTo>
                  <a:pt x="131978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 txBox="1"/>
          <p:nvPr/>
        </p:nvSpPr>
        <p:spPr>
          <a:xfrm>
            <a:off x="526491" y="2993898"/>
            <a:ext cx="134556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области головы и</a:t>
            </a:r>
            <a:r>
              <a:rPr sz="1100" spc="-1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шеи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4368419" y="302120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4321555" y="299389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539229" y="3188842"/>
            <a:ext cx="1120140" cy="155575"/>
          </a:xfrm>
          <a:custGeom>
            <a:avLst/>
            <a:gdLst/>
            <a:ahLst/>
            <a:cxnLst/>
            <a:rect l="l" t="t" r="r" b="b"/>
            <a:pathLst>
              <a:path w="1120139" h="155575">
                <a:moveTo>
                  <a:pt x="0" y="155448"/>
                </a:moveTo>
                <a:lnTo>
                  <a:pt x="1120139" y="155448"/>
                </a:lnTo>
                <a:lnTo>
                  <a:pt x="112013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/>
          <p:nvPr/>
        </p:nvSpPr>
        <p:spPr>
          <a:xfrm>
            <a:off x="526491" y="3161538"/>
            <a:ext cx="114554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молочных</a:t>
            </a:r>
            <a:r>
              <a:rPr sz="11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железах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4368419" y="31888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4321555" y="3161538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539229" y="3356483"/>
            <a:ext cx="3496310" cy="155575"/>
          </a:xfrm>
          <a:custGeom>
            <a:avLst/>
            <a:gdLst/>
            <a:ahLst/>
            <a:cxnLst/>
            <a:rect l="l" t="t" r="r" b="b"/>
            <a:pathLst>
              <a:path w="3496310" h="155575">
                <a:moveTo>
                  <a:pt x="0" y="155448"/>
                </a:moveTo>
                <a:lnTo>
                  <a:pt x="3496055" y="155448"/>
                </a:lnTo>
                <a:lnTo>
                  <a:pt x="3496055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526491" y="3329177"/>
            <a:ext cx="352107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органах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грудной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клетки всего, без сердца и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грудной</a:t>
            </a:r>
            <a:r>
              <a:rPr sz="11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аорты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4368419" y="335648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 txBox="1"/>
          <p:nvPr/>
        </p:nvSpPr>
        <p:spPr>
          <a:xfrm>
            <a:off x="4321555" y="3329177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539229" y="3524122"/>
            <a:ext cx="277495" cy="155575"/>
          </a:xfrm>
          <a:custGeom>
            <a:avLst/>
            <a:gdLst/>
            <a:ahLst/>
            <a:cxnLst/>
            <a:rect l="l" t="t" r="r" b="b"/>
            <a:pathLst>
              <a:path w="277494" h="155575">
                <a:moveTo>
                  <a:pt x="0" y="155447"/>
                </a:moveTo>
                <a:lnTo>
                  <a:pt x="277368" y="155447"/>
                </a:lnTo>
                <a:lnTo>
                  <a:pt x="27736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816597" y="3524122"/>
            <a:ext cx="1551940" cy="155575"/>
          </a:xfrm>
          <a:custGeom>
            <a:avLst/>
            <a:gdLst/>
            <a:ahLst/>
            <a:cxnLst/>
            <a:rect l="l" t="t" r="r" b="b"/>
            <a:pathLst>
              <a:path w="1551939" h="155575">
                <a:moveTo>
                  <a:pt x="0" y="155447"/>
                </a:moveTo>
                <a:lnTo>
                  <a:pt x="1551432" y="155447"/>
                </a:lnTo>
                <a:lnTo>
                  <a:pt x="1551432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 txBox="1"/>
          <p:nvPr/>
        </p:nvSpPr>
        <p:spPr>
          <a:xfrm>
            <a:off x="804163" y="3497071"/>
            <a:ext cx="157734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легочной</a:t>
            </a:r>
            <a:r>
              <a:rPr sz="11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артерии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4368419" y="35241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4321555" y="3497071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7308215" y="35241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 txBox="1"/>
          <p:nvPr/>
        </p:nvSpPr>
        <p:spPr>
          <a:xfrm>
            <a:off x="7262241" y="3497071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7880350" y="35241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 txBox="1"/>
          <p:nvPr/>
        </p:nvSpPr>
        <p:spPr>
          <a:xfrm>
            <a:off x="7834630" y="3497071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8492235" y="35241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 txBox="1"/>
          <p:nvPr/>
        </p:nvSpPr>
        <p:spPr>
          <a:xfrm>
            <a:off x="8446769" y="3497071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539229" y="3691763"/>
            <a:ext cx="788035" cy="155575"/>
          </a:xfrm>
          <a:custGeom>
            <a:avLst/>
            <a:gdLst/>
            <a:ahLst/>
            <a:cxnLst/>
            <a:rect l="l" t="t" r="r" b="b"/>
            <a:pathLst>
              <a:path w="788035" h="155575">
                <a:moveTo>
                  <a:pt x="0" y="155448"/>
                </a:moveTo>
                <a:lnTo>
                  <a:pt x="787907" y="155448"/>
                </a:lnTo>
                <a:lnTo>
                  <a:pt x="787907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 txBox="1"/>
          <p:nvPr/>
        </p:nvSpPr>
        <p:spPr>
          <a:xfrm>
            <a:off x="526491" y="3664711"/>
            <a:ext cx="8128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сердце,</a:t>
            </a:r>
            <a:r>
              <a:rPr sz="11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4368419" y="36917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 txBox="1"/>
          <p:nvPr/>
        </p:nvSpPr>
        <p:spPr>
          <a:xfrm>
            <a:off x="4321555" y="36647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7308215" y="36917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7262241" y="36647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7880350" y="36917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7834630" y="36647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8492235" y="36917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 txBox="1"/>
          <p:nvPr/>
        </p:nvSpPr>
        <p:spPr>
          <a:xfrm>
            <a:off x="8446769" y="36647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818121" y="3859403"/>
            <a:ext cx="1681480" cy="155575"/>
          </a:xfrm>
          <a:custGeom>
            <a:avLst/>
            <a:gdLst/>
            <a:ahLst/>
            <a:cxnLst/>
            <a:rect l="l" t="t" r="r" b="b"/>
            <a:pathLst>
              <a:path w="1681480" h="155575">
                <a:moveTo>
                  <a:pt x="0" y="155448"/>
                </a:moveTo>
                <a:lnTo>
                  <a:pt x="1680972" y="155448"/>
                </a:lnTo>
                <a:lnTo>
                  <a:pt x="168097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805687" y="3832352"/>
            <a:ext cx="170624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коронарных</a:t>
            </a:r>
            <a:r>
              <a:rPr sz="11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сосудах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4368419" y="385940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4321555" y="383235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7308215" y="385940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7262241" y="383235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7880350" y="385940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 txBox="1"/>
          <p:nvPr/>
        </p:nvSpPr>
        <p:spPr>
          <a:xfrm>
            <a:off x="7834630" y="383235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8492235" y="385940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8446769" y="383235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818121" y="4027042"/>
            <a:ext cx="452755" cy="155575"/>
          </a:xfrm>
          <a:custGeom>
            <a:avLst/>
            <a:gdLst/>
            <a:ahLst/>
            <a:cxnLst/>
            <a:rect l="l" t="t" r="r" b="b"/>
            <a:pathLst>
              <a:path w="452755" h="155575">
                <a:moveTo>
                  <a:pt x="0" y="155447"/>
                </a:moveTo>
                <a:lnTo>
                  <a:pt x="452628" y="155447"/>
                </a:lnTo>
                <a:lnTo>
                  <a:pt x="45262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270761" y="4027042"/>
            <a:ext cx="1609725" cy="155575"/>
          </a:xfrm>
          <a:custGeom>
            <a:avLst/>
            <a:gdLst/>
            <a:ahLst/>
            <a:cxnLst/>
            <a:rect l="l" t="t" r="r" b="b"/>
            <a:pathLst>
              <a:path w="1609725" h="155575">
                <a:moveTo>
                  <a:pt x="0" y="155447"/>
                </a:moveTo>
                <a:lnTo>
                  <a:pt x="1609344" y="155447"/>
                </a:lnTo>
                <a:lnTo>
                  <a:pt x="160934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 txBox="1"/>
          <p:nvPr/>
        </p:nvSpPr>
        <p:spPr>
          <a:xfrm>
            <a:off x="1258316" y="3999991"/>
            <a:ext cx="1634489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камерах сердца и</a:t>
            </a:r>
            <a:r>
              <a:rPr sz="11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клапанах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4368419" y="40270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 txBox="1"/>
          <p:nvPr/>
        </p:nvSpPr>
        <p:spPr>
          <a:xfrm>
            <a:off x="4321555" y="399999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7308215" y="40270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 txBox="1"/>
          <p:nvPr/>
        </p:nvSpPr>
        <p:spPr>
          <a:xfrm>
            <a:off x="7262241" y="399999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7880350" y="40270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7834630" y="399999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8492235" y="402704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8446769" y="399999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539229" y="4194683"/>
            <a:ext cx="847725" cy="155575"/>
          </a:xfrm>
          <a:custGeom>
            <a:avLst/>
            <a:gdLst/>
            <a:ahLst/>
            <a:cxnLst/>
            <a:rect l="l" t="t" r="r" b="b"/>
            <a:pathLst>
              <a:path w="847725" h="155575">
                <a:moveTo>
                  <a:pt x="0" y="155448"/>
                </a:moveTo>
                <a:lnTo>
                  <a:pt x="847344" y="155448"/>
                </a:lnTo>
                <a:lnTo>
                  <a:pt x="84734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/>
          <p:nvPr/>
        </p:nvSpPr>
        <p:spPr>
          <a:xfrm>
            <a:off x="526491" y="4167632"/>
            <a:ext cx="87312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грудной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аорте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4298315" y="4194683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4286503" y="4167632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7308215" y="419468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 txBox="1"/>
          <p:nvPr/>
        </p:nvSpPr>
        <p:spPr>
          <a:xfrm>
            <a:off x="7262241" y="416763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7880350" y="419468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 txBox="1"/>
          <p:nvPr/>
        </p:nvSpPr>
        <p:spPr>
          <a:xfrm>
            <a:off x="7834630" y="416763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8492235" y="419468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 txBox="1"/>
          <p:nvPr/>
        </p:nvSpPr>
        <p:spPr>
          <a:xfrm>
            <a:off x="8446769" y="4167632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539229" y="4362322"/>
            <a:ext cx="932815" cy="155575"/>
          </a:xfrm>
          <a:custGeom>
            <a:avLst/>
            <a:gdLst/>
            <a:ahLst/>
            <a:cxnLst/>
            <a:rect l="l" t="t" r="r" b="b"/>
            <a:pathLst>
              <a:path w="932815" h="155575">
                <a:moveTo>
                  <a:pt x="0" y="155447"/>
                </a:moveTo>
                <a:lnTo>
                  <a:pt x="932688" y="155447"/>
                </a:lnTo>
                <a:lnTo>
                  <a:pt x="93268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 txBox="1"/>
          <p:nvPr/>
        </p:nvSpPr>
        <p:spPr>
          <a:xfrm>
            <a:off x="526491" y="4335271"/>
            <a:ext cx="9582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брюшной</a:t>
            </a:r>
            <a:r>
              <a:rPr sz="11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аорте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4298315" y="4362322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 txBox="1"/>
          <p:nvPr/>
        </p:nvSpPr>
        <p:spPr>
          <a:xfrm>
            <a:off x="4286503" y="4335271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7308215" y="43623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 txBox="1"/>
          <p:nvPr/>
        </p:nvSpPr>
        <p:spPr>
          <a:xfrm>
            <a:off x="7262241" y="433527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7880350" y="43623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7834630" y="433527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8492235" y="4362322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 txBox="1"/>
          <p:nvPr/>
        </p:nvSpPr>
        <p:spPr>
          <a:xfrm>
            <a:off x="8446769" y="433527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539229" y="4529963"/>
            <a:ext cx="1149350" cy="155575"/>
          </a:xfrm>
          <a:custGeom>
            <a:avLst/>
            <a:gdLst/>
            <a:ahLst/>
            <a:cxnLst/>
            <a:rect l="l" t="t" r="r" b="b"/>
            <a:pathLst>
              <a:path w="1149350" h="155575">
                <a:moveTo>
                  <a:pt x="0" y="155448"/>
                </a:moveTo>
                <a:lnTo>
                  <a:pt x="1149096" y="155448"/>
                </a:lnTo>
                <a:lnTo>
                  <a:pt x="1149096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 txBox="1"/>
          <p:nvPr/>
        </p:nvSpPr>
        <p:spPr>
          <a:xfrm>
            <a:off x="526491" y="4502911"/>
            <a:ext cx="11741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нижней полой</a:t>
            </a:r>
            <a:r>
              <a:rPr sz="11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вене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4298315" y="4529963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 txBox="1"/>
          <p:nvPr/>
        </p:nvSpPr>
        <p:spPr>
          <a:xfrm>
            <a:off x="4286503" y="4502911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7308215" y="45299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 txBox="1"/>
          <p:nvPr/>
        </p:nvSpPr>
        <p:spPr>
          <a:xfrm>
            <a:off x="7262241" y="45029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7880350" y="45299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 txBox="1"/>
          <p:nvPr/>
        </p:nvSpPr>
        <p:spPr>
          <a:xfrm>
            <a:off x="7834630" y="45029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8" name="object 198"/>
          <p:cNvSpPr/>
          <p:nvPr/>
        </p:nvSpPr>
        <p:spPr>
          <a:xfrm>
            <a:off x="8492235" y="452996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685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 txBox="1"/>
          <p:nvPr/>
        </p:nvSpPr>
        <p:spPr>
          <a:xfrm>
            <a:off x="8446769" y="4502911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539229" y="4697603"/>
            <a:ext cx="655320" cy="155575"/>
          </a:xfrm>
          <a:custGeom>
            <a:avLst/>
            <a:gdLst/>
            <a:ahLst/>
            <a:cxnLst/>
            <a:rect l="l" t="t" r="r" b="b"/>
            <a:pathLst>
              <a:path w="655319" h="155575">
                <a:moveTo>
                  <a:pt x="0" y="155448"/>
                </a:moveTo>
                <a:lnTo>
                  <a:pt x="655319" y="155448"/>
                </a:lnTo>
                <a:lnTo>
                  <a:pt x="65531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1216647" y="4697603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44196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1238745" y="4697603"/>
            <a:ext cx="1035050" cy="155575"/>
          </a:xfrm>
          <a:custGeom>
            <a:avLst/>
            <a:gdLst/>
            <a:ahLst/>
            <a:cxnLst/>
            <a:rect l="l" t="t" r="r" b="b"/>
            <a:pathLst>
              <a:path w="1035050" h="155575">
                <a:moveTo>
                  <a:pt x="0" y="155448"/>
                </a:moveTo>
                <a:lnTo>
                  <a:pt x="1034796" y="155448"/>
                </a:lnTo>
                <a:lnTo>
                  <a:pt x="1034796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 txBox="1"/>
          <p:nvPr/>
        </p:nvSpPr>
        <p:spPr>
          <a:xfrm>
            <a:off x="526491" y="4670552"/>
            <a:ext cx="17595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желудочно-кишечном</a:t>
            </a:r>
            <a:r>
              <a:rPr sz="11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тракте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4298315" y="4697603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 txBox="1"/>
          <p:nvPr/>
        </p:nvSpPr>
        <p:spPr>
          <a:xfrm>
            <a:off x="4286503" y="4670552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539229" y="4865242"/>
            <a:ext cx="3092450" cy="155575"/>
          </a:xfrm>
          <a:custGeom>
            <a:avLst/>
            <a:gdLst/>
            <a:ahLst/>
            <a:cxnLst/>
            <a:rect l="l" t="t" r="r" b="b"/>
            <a:pathLst>
              <a:path w="3092450" h="155575">
                <a:moveTo>
                  <a:pt x="0" y="155447"/>
                </a:moveTo>
                <a:lnTo>
                  <a:pt x="3092195" y="155447"/>
                </a:lnTo>
                <a:lnTo>
                  <a:pt x="3092195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 txBox="1"/>
          <p:nvPr/>
        </p:nvSpPr>
        <p:spPr>
          <a:xfrm>
            <a:off x="526491" y="4838141"/>
            <a:ext cx="308673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печени, желчных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путях,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селезенке,</a:t>
            </a:r>
            <a:r>
              <a:rPr sz="1100" spc="-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поджелудочной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539229" y="5032883"/>
            <a:ext cx="441959" cy="155575"/>
          </a:xfrm>
          <a:custGeom>
            <a:avLst/>
            <a:gdLst/>
            <a:ahLst/>
            <a:cxnLst/>
            <a:rect l="l" t="t" r="r" b="b"/>
            <a:pathLst>
              <a:path w="441959" h="155575">
                <a:moveTo>
                  <a:pt x="0" y="155448"/>
                </a:moveTo>
                <a:lnTo>
                  <a:pt x="441959" y="155448"/>
                </a:lnTo>
                <a:lnTo>
                  <a:pt x="44195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 txBox="1"/>
          <p:nvPr/>
        </p:nvSpPr>
        <p:spPr>
          <a:xfrm>
            <a:off x="526491" y="5006085"/>
            <a:ext cx="4349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желе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0" name="object 210"/>
          <p:cNvSpPr/>
          <p:nvPr/>
        </p:nvSpPr>
        <p:spPr>
          <a:xfrm>
            <a:off x="4298315" y="4949063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 txBox="1"/>
          <p:nvPr/>
        </p:nvSpPr>
        <p:spPr>
          <a:xfrm>
            <a:off x="4286503" y="4922265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2" name="object 212"/>
          <p:cNvSpPr/>
          <p:nvPr/>
        </p:nvSpPr>
        <p:spPr>
          <a:xfrm>
            <a:off x="539229" y="5200522"/>
            <a:ext cx="906780" cy="155575"/>
          </a:xfrm>
          <a:custGeom>
            <a:avLst/>
            <a:gdLst/>
            <a:ahLst/>
            <a:cxnLst/>
            <a:rect l="l" t="t" r="r" b="b"/>
            <a:pathLst>
              <a:path w="906780" h="155575">
                <a:moveTo>
                  <a:pt x="0" y="155447"/>
                </a:moveTo>
                <a:lnTo>
                  <a:pt x="906780" y="155447"/>
                </a:lnTo>
                <a:lnTo>
                  <a:pt x="906780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 txBox="1"/>
          <p:nvPr/>
        </p:nvSpPr>
        <p:spPr>
          <a:xfrm>
            <a:off x="526491" y="5173726"/>
            <a:ext cx="93218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надпочечниках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4" name="object 214"/>
          <p:cNvSpPr/>
          <p:nvPr/>
        </p:nvSpPr>
        <p:spPr>
          <a:xfrm>
            <a:off x="4298315" y="5200522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 txBox="1"/>
          <p:nvPr/>
        </p:nvSpPr>
        <p:spPr>
          <a:xfrm>
            <a:off x="4286503" y="517372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539229" y="5368163"/>
            <a:ext cx="1450975" cy="155575"/>
          </a:xfrm>
          <a:custGeom>
            <a:avLst/>
            <a:gdLst/>
            <a:ahLst/>
            <a:cxnLst/>
            <a:rect l="l" t="t" r="r" b="b"/>
            <a:pathLst>
              <a:path w="1450975" h="155575">
                <a:moveTo>
                  <a:pt x="0" y="155448"/>
                </a:moveTo>
                <a:lnTo>
                  <a:pt x="1450848" y="155448"/>
                </a:lnTo>
                <a:lnTo>
                  <a:pt x="145084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 txBox="1"/>
          <p:nvPr/>
        </p:nvSpPr>
        <p:spPr>
          <a:xfrm>
            <a:off x="526491" y="5341366"/>
            <a:ext cx="14763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почках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и мочевых</a:t>
            </a:r>
            <a:r>
              <a:rPr sz="1100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путях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4298315" y="5368163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 txBox="1"/>
          <p:nvPr/>
        </p:nvSpPr>
        <p:spPr>
          <a:xfrm>
            <a:off x="4286503" y="534136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539229" y="5535790"/>
            <a:ext cx="1884045" cy="155575"/>
          </a:xfrm>
          <a:custGeom>
            <a:avLst/>
            <a:gdLst/>
            <a:ahLst/>
            <a:cxnLst/>
            <a:rect l="l" t="t" r="r" b="b"/>
            <a:pathLst>
              <a:path w="1884045" h="155575">
                <a:moveTo>
                  <a:pt x="0" y="155447"/>
                </a:moveTo>
                <a:lnTo>
                  <a:pt x="1883664" y="155447"/>
                </a:lnTo>
                <a:lnTo>
                  <a:pt x="18836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 txBox="1"/>
          <p:nvPr/>
        </p:nvSpPr>
        <p:spPr>
          <a:xfrm>
            <a:off x="526491" y="5509056"/>
            <a:ext cx="19081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органах малого таза</a:t>
            </a:r>
            <a:r>
              <a:rPr sz="1100" spc="-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(женского)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2" name="object 222"/>
          <p:cNvSpPr/>
          <p:nvPr/>
        </p:nvSpPr>
        <p:spPr>
          <a:xfrm>
            <a:off x="4298315" y="553579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 txBox="1"/>
          <p:nvPr/>
        </p:nvSpPr>
        <p:spPr>
          <a:xfrm>
            <a:off x="4286503" y="550905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17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539229" y="5703430"/>
            <a:ext cx="1903730" cy="155575"/>
          </a:xfrm>
          <a:custGeom>
            <a:avLst/>
            <a:gdLst/>
            <a:ahLst/>
            <a:cxnLst/>
            <a:rect l="l" t="t" r="r" b="b"/>
            <a:pathLst>
              <a:path w="1903730" h="155575">
                <a:moveTo>
                  <a:pt x="0" y="155447"/>
                </a:moveTo>
                <a:lnTo>
                  <a:pt x="1903476" y="155447"/>
                </a:lnTo>
                <a:lnTo>
                  <a:pt x="1903476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 txBox="1"/>
          <p:nvPr/>
        </p:nvSpPr>
        <p:spPr>
          <a:xfrm>
            <a:off x="526491" y="5676696"/>
            <a:ext cx="192849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органах малого таза</a:t>
            </a:r>
            <a:r>
              <a:rPr sz="1100" spc="-1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(мужского)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4298315" y="570343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 txBox="1"/>
          <p:nvPr/>
        </p:nvSpPr>
        <p:spPr>
          <a:xfrm>
            <a:off x="4286503" y="567669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539229" y="5871070"/>
            <a:ext cx="748665" cy="155575"/>
          </a:xfrm>
          <a:custGeom>
            <a:avLst/>
            <a:gdLst/>
            <a:ahLst/>
            <a:cxnLst/>
            <a:rect l="l" t="t" r="r" b="b"/>
            <a:pathLst>
              <a:path w="748665" h="155575">
                <a:moveTo>
                  <a:pt x="0" y="155448"/>
                </a:moveTo>
                <a:lnTo>
                  <a:pt x="748284" y="155448"/>
                </a:lnTo>
                <a:lnTo>
                  <a:pt x="74828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 txBox="1"/>
          <p:nvPr/>
        </p:nvSpPr>
        <p:spPr>
          <a:xfrm>
            <a:off x="526491" y="5844336"/>
            <a:ext cx="77343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конечностях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4298315" y="587107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 txBox="1"/>
          <p:nvPr/>
        </p:nvSpPr>
        <p:spPr>
          <a:xfrm>
            <a:off x="4286503" y="584433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19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539229" y="6038710"/>
            <a:ext cx="830580" cy="155575"/>
          </a:xfrm>
          <a:custGeom>
            <a:avLst/>
            <a:gdLst/>
            <a:ahLst/>
            <a:cxnLst/>
            <a:rect l="l" t="t" r="r" b="b"/>
            <a:pathLst>
              <a:path w="830580" h="155575">
                <a:moveTo>
                  <a:pt x="0" y="155447"/>
                </a:moveTo>
                <a:lnTo>
                  <a:pt x="830580" y="155447"/>
                </a:lnTo>
                <a:lnTo>
                  <a:pt x="830580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 txBox="1"/>
          <p:nvPr/>
        </p:nvSpPr>
        <p:spPr>
          <a:xfrm>
            <a:off x="526491" y="6011976"/>
            <a:ext cx="85598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позвоночнике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4298315" y="603871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 txBox="1"/>
          <p:nvPr/>
        </p:nvSpPr>
        <p:spPr>
          <a:xfrm>
            <a:off x="4286503" y="601197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20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539229" y="6206350"/>
            <a:ext cx="1615440" cy="155575"/>
          </a:xfrm>
          <a:custGeom>
            <a:avLst/>
            <a:gdLst/>
            <a:ahLst/>
            <a:cxnLst/>
            <a:rect l="l" t="t" r="r" b="b"/>
            <a:pathLst>
              <a:path w="1615439" h="155575">
                <a:moveTo>
                  <a:pt x="0" y="155447"/>
                </a:moveTo>
                <a:lnTo>
                  <a:pt x="1615439" y="155447"/>
                </a:lnTo>
                <a:lnTo>
                  <a:pt x="1615439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 txBox="1"/>
          <p:nvPr/>
        </p:nvSpPr>
        <p:spPr>
          <a:xfrm>
            <a:off x="526491" y="6179616"/>
            <a:ext cx="1640839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прочих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органах и</a:t>
            </a:r>
            <a:r>
              <a:rPr sz="1100" spc="-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системах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4298315" y="620635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 txBox="1"/>
          <p:nvPr/>
        </p:nvSpPr>
        <p:spPr>
          <a:xfrm>
            <a:off x="4286503" y="6179616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21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714488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ВНИМАНИЕ!!!!!</a:t>
            </a:r>
          </a:p>
          <a:p>
            <a:pPr algn="ctr">
              <a:defRPr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ru-RU" sz="2800" b="1" dirty="0" smtClean="0"/>
              <a:t>Сверить со сведениями таблицы 4000 формы 14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Строки 7.5.2 </a:t>
            </a:r>
            <a:r>
              <a:rPr lang="ru-RU" sz="2800" b="1" dirty="0" err="1" smtClean="0">
                <a:solidFill>
                  <a:srgbClr val="FF0000"/>
                </a:solidFill>
              </a:rPr>
              <a:t>ангиопластика</a:t>
            </a:r>
            <a:r>
              <a:rPr lang="ru-RU" sz="2800" b="1" dirty="0" smtClean="0">
                <a:solidFill>
                  <a:srgbClr val="FF0000"/>
                </a:solidFill>
              </a:rPr>
              <a:t> коронарных артерий,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 7.4.1 имплантация кардиостимулятора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7.4.2 коррекция </a:t>
            </a:r>
            <a:r>
              <a:rPr lang="ru-RU" sz="2800" b="1" dirty="0" err="1" smtClean="0">
                <a:solidFill>
                  <a:srgbClr val="FF0000"/>
                </a:solidFill>
              </a:rPr>
              <a:t>тахиаритмий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Сверить таблицу 5111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/>
              <a:t> с таблицей 4100 формы 14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26056"/>
            <a:ext cx="8229600" cy="267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Багетная рамка 3"/>
          <p:cNvSpPr/>
          <p:nvPr/>
        </p:nvSpPr>
        <p:spPr>
          <a:xfrm>
            <a:off x="539552" y="4797152"/>
            <a:ext cx="8280920" cy="432048"/>
          </a:xfrm>
          <a:prstGeom prst="bevel">
            <a:avLst/>
          </a:prstGeom>
          <a:noFill/>
          <a:ln w="28575">
            <a:solidFill>
              <a:srgbClr val="36F7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979711" y="5805264"/>
            <a:ext cx="5184577" cy="792088"/>
          </a:xfrm>
          <a:prstGeom prst="wedgeRoundRectCallout">
            <a:avLst>
              <a:gd name="adj1" fmla="val 30558"/>
              <a:gd name="adj2" fmla="val 46645"/>
              <a:gd name="adj3" fmla="val 16667"/>
            </a:avLst>
          </a:prstGeom>
          <a:solidFill>
            <a:srgbClr val="5BFF21">
              <a:alpha val="8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Разницу пояснить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81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45"/>
          <p:cNvSpPr txBox="1">
            <a:spLocks noGrp="1"/>
          </p:cNvSpPr>
          <p:nvPr>
            <p:ph idx="1"/>
          </p:nvPr>
        </p:nvSpPr>
        <p:spPr>
          <a:xfrm>
            <a:off x="457200" y="1628775"/>
            <a:ext cx="8229600" cy="27402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24250">
              <a:lnSpc>
                <a:spcPct val="100000"/>
              </a:lnSpc>
              <a:spcBef>
                <a:spcPts val="100"/>
              </a:spcBef>
              <a:buNone/>
            </a:pPr>
            <a:r>
              <a:rPr sz="1600" b="1" spc="-10" dirty="0">
                <a:latin typeface="Times New Roman"/>
                <a:cs typeface="Times New Roman"/>
              </a:rPr>
              <a:t>Таблица</a:t>
            </a:r>
            <a:r>
              <a:rPr sz="1600" b="1" spc="-30" dirty="0">
                <a:latin typeface="Times New Roman"/>
                <a:cs typeface="Times New Roman"/>
              </a:rPr>
              <a:t> </a:t>
            </a:r>
            <a:r>
              <a:rPr sz="1600" b="1" spc="-20" dirty="0">
                <a:latin typeface="Times New Roman"/>
                <a:cs typeface="Times New Roman"/>
              </a:rPr>
              <a:t>5112</a:t>
            </a:r>
            <a:endParaRPr sz="1600" dirty="0">
              <a:latin typeface="Times New Roman"/>
              <a:cs typeface="Times New Roman"/>
            </a:endParaRPr>
          </a:p>
          <a:p>
            <a:pPr marL="48895">
              <a:lnSpc>
                <a:spcPct val="100000"/>
              </a:lnSpc>
              <a:spcBef>
                <a:spcPts val="1255"/>
              </a:spcBef>
              <a:tabLst>
                <a:tab pos="5705475" algn="l"/>
              </a:tabLst>
            </a:pPr>
            <a:r>
              <a:rPr sz="16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(5112)	</a:t>
            </a:r>
            <a:r>
              <a:rPr sz="1600" spc="-35" dirty="0">
                <a:solidFill>
                  <a:srgbClr val="FF0000"/>
                </a:solidFill>
                <a:latin typeface="Times New Roman"/>
                <a:cs typeface="Times New Roman"/>
              </a:rPr>
              <a:t>Код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по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ОКЕИ: единица </a:t>
            </a:r>
            <a:r>
              <a:rPr sz="1600" dirty="0">
                <a:solidFill>
                  <a:srgbClr val="FF0000"/>
                </a:solidFill>
                <a:latin typeface="Symbol"/>
                <a:cs typeface="Symbol"/>
              </a:rPr>
              <a:t>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642</a:t>
            </a:r>
            <a:endParaRPr sz="1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tabLst>
                <a:tab pos="2551430" algn="l"/>
                <a:tab pos="3403600" algn="l"/>
                <a:tab pos="3554095" algn="l"/>
                <a:tab pos="6130290" algn="l"/>
                <a:tab pos="6268720" algn="l"/>
                <a:tab pos="7150734" algn="l"/>
                <a:tab pos="7934959" algn="l"/>
              </a:tabLst>
            </a:pP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общего числа рентгенохирургических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вмешательств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выполнено:  пациентам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с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инфарктом</a:t>
            </a:r>
            <a:r>
              <a:rPr sz="1600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миокарда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6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, из них в 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первые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90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минут от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момента</a:t>
            </a:r>
            <a:r>
              <a:rPr sz="1600" spc="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госпитализации</a:t>
            </a:r>
            <a:r>
              <a:rPr sz="16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6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, 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пациентам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с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инфарктом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мозга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6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	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.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общего числа 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600" spc="-2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600" spc="10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600" spc="-4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рги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600" spc="1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ких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проц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1600" spc="-3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6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вы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16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600" spc="-4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д </a:t>
            </a:r>
            <a:r>
              <a:rPr sz="1600" spc="-5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он</a:t>
            </a:r>
            <a:r>
              <a:rPr sz="1600" spc="1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м </a:t>
            </a:r>
            <a:r>
              <a:rPr sz="16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ев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изион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ых</a:t>
            </a:r>
            <a:r>
              <a:rPr sz="16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4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600" spc="2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ок</a:t>
            </a:r>
            <a:r>
              <a:rPr sz="1600" spc="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типа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1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1600" spc="-3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600" spc="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6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,  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под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контролем компьютерной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томографии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(КТ)</a:t>
            </a:r>
            <a:r>
              <a:rPr sz="16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6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1600" u="sng" dirty="0" smtClean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1600" b="1" u="sng" dirty="0" smtClean="0"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из стр.1  т. 5113</a:t>
            </a:r>
            <a:r>
              <a:rPr sz="16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		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под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контролем </a:t>
            </a:r>
            <a:r>
              <a:rPr sz="1600" spc="-20" dirty="0">
                <a:solidFill>
                  <a:srgbClr val="FF0000"/>
                </a:solidFill>
                <a:latin typeface="Times New Roman"/>
                <a:cs typeface="Times New Roman"/>
              </a:rPr>
              <a:t>ультразвука</a:t>
            </a:r>
            <a:r>
              <a:rPr sz="1600" spc="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(УЗ)</a:t>
            </a:r>
            <a:r>
              <a:rPr sz="16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r>
              <a:rPr lang="ru-RU" sz="1600" b="1" u="sng" dirty="0" smtClean="0"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из </a:t>
            </a:r>
            <a:r>
              <a:rPr lang="ru-RU" sz="1600" b="1" u="sng" dirty="0" smtClean="0"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стр.1 гр.6  </a:t>
            </a:r>
            <a:r>
              <a:rPr lang="ru-RU" sz="1600" b="1" u="sng" dirty="0" smtClean="0"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т. </a:t>
            </a:r>
            <a:r>
              <a:rPr lang="ru-RU" sz="1600" b="1" u="sng" dirty="0" smtClean="0"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5115</a:t>
            </a:r>
            <a:r>
              <a:rPr lang="ru-RU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u="sng" dirty="0" smtClean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6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1600" spc="-15" dirty="0">
                <a:solidFill>
                  <a:srgbClr val="FF0000"/>
                </a:solidFill>
                <a:latin typeface="Times New Roman"/>
                <a:cs typeface="Times New Roman"/>
              </a:rPr>
              <a:t>под </a:t>
            </a:r>
            <a:r>
              <a:rPr sz="16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контролем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магнитно-  </a:t>
            </a:r>
            <a:r>
              <a:rPr sz="16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резонансной томографии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(МРТ)</a:t>
            </a:r>
            <a:r>
              <a:rPr sz="16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r>
              <a:rPr sz="16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1600" u="sng" dirty="0" smtClean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1600" b="1" u="sng" dirty="0" smtClean="0"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из стр.13  гр.3   т.5119</a:t>
            </a:r>
            <a:r>
              <a:rPr sz="1600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Times New Roman"/>
                <a:cs typeface="Times New Roman"/>
              </a:rPr>
              <a:t>	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5" name="object 19"/>
          <p:cNvSpPr/>
          <p:nvPr/>
        </p:nvSpPr>
        <p:spPr>
          <a:xfrm>
            <a:off x="368541" y="1623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0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sz="14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sz="14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94116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ПП 1-4 заполняются  из стр. 1 таб. 5111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41630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560637"/>
            <a:ext cx="0" cy="108585"/>
          </a:xfrm>
          <a:custGeom>
            <a:avLst/>
            <a:gdLst/>
            <a:ahLst/>
            <a:cxnLst/>
            <a:rect l="l" t="t" r="r" b="b"/>
            <a:pathLst>
              <a:path h="108585">
                <a:moveTo>
                  <a:pt x="0" y="0"/>
                </a:moveTo>
                <a:lnTo>
                  <a:pt x="0" y="108267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2435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9199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5963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32727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49491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66255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83019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399783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16547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33311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50075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466839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483603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500367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517131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338953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5006" y="550659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217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85006" y="5674258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sz="1400" spc="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sz="14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87498" y="935862"/>
            <a:ext cx="40386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Times New Roman"/>
                <a:cs typeface="Times New Roman"/>
              </a:rPr>
              <a:t>Таблица </a:t>
            </a:r>
            <a:r>
              <a:rPr sz="1600" b="1" spc="-25" dirty="0">
                <a:latin typeface="Times New Roman"/>
                <a:cs typeface="Times New Roman"/>
              </a:rPr>
              <a:t>5113 </a:t>
            </a:r>
            <a:r>
              <a:rPr sz="1600" b="1" spc="-15" dirty="0">
                <a:latin typeface="Times New Roman"/>
                <a:cs typeface="Times New Roman"/>
              </a:rPr>
              <a:t>«Компьютерная томография»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723513" y="1262380"/>
            <a:ext cx="0" cy="4755515"/>
          </a:xfrm>
          <a:custGeom>
            <a:avLst/>
            <a:gdLst/>
            <a:ahLst/>
            <a:cxnLst/>
            <a:rect l="l" t="t" r="r" b="b"/>
            <a:pathLst>
              <a:path h="4755515">
                <a:moveTo>
                  <a:pt x="0" y="0"/>
                </a:moveTo>
                <a:lnTo>
                  <a:pt x="0" y="4755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268215" y="1262380"/>
            <a:ext cx="0" cy="4755515"/>
          </a:xfrm>
          <a:custGeom>
            <a:avLst/>
            <a:gdLst/>
            <a:ahLst/>
            <a:cxnLst/>
            <a:rect l="l" t="t" r="r" b="b"/>
            <a:pathLst>
              <a:path h="4755515">
                <a:moveTo>
                  <a:pt x="0" y="0"/>
                </a:moveTo>
                <a:lnTo>
                  <a:pt x="0" y="4755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982336" y="1262380"/>
            <a:ext cx="0" cy="4755515"/>
          </a:xfrm>
          <a:custGeom>
            <a:avLst/>
            <a:gdLst/>
            <a:ahLst/>
            <a:cxnLst/>
            <a:rect l="l" t="t" r="r" b="b"/>
            <a:pathLst>
              <a:path h="4755515">
                <a:moveTo>
                  <a:pt x="0" y="0"/>
                </a:moveTo>
                <a:lnTo>
                  <a:pt x="0" y="4755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368288" y="1478407"/>
            <a:ext cx="0" cy="4539615"/>
          </a:xfrm>
          <a:custGeom>
            <a:avLst/>
            <a:gdLst/>
            <a:ahLst/>
            <a:cxnLst/>
            <a:rect l="l" t="t" r="r" b="b"/>
            <a:pathLst>
              <a:path h="4539615">
                <a:moveTo>
                  <a:pt x="0" y="0"/>
                </a:moveTo>
                <a:lnTo>
                  <a:pt x="0" y="453900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689342" y="1478407"/>
            <a:ext cx="0" cy="4539615"/>
          </a:xfrm>
          <a:custGeom>
            <a:avLst/>
            <a:gdLst/>
            <a:ahLst/>
            <a:cxnLst/>
            <a:rect l="l" t="t" r="r" b="b"/>
            <a:pathLst>
              <a:path h="4539615">
                <a:moveTo>
                  <a:pt x="0" y="0"/>
                </a:moveTo>
                <a:lnTo>
                  <a:pt x="0" y="453900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975986" y="1484757"/>
            <a:ext cx="3923029" cy="0"/>
          </a:xfrm>
          <a:custGeom>
            <a:avLst/>
            <a:gdLst/>
            <a:ahLst/>
            <a:cxnLst/>
            <a:rect l="l" t="t" r="r" b="b"/>
            <a:pathLst>
              <a:path w="3923029">
                <a:moveTo>
                  <a:pt x="0" y="0"/>
                </a:moveTo>
                <a:lnTo>
                  <a:pt x="392290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9191" y="249059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89191" y="265823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89191" y="282587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89191" y="299351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89191" y="316115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89191" y="332879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89191" y="349643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89191" y="383171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89191" y="399935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9191" y="433463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89191" y="450227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89191" y="466991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89191" y="4837557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89191" y="500519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89191" y="517283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89191" y="5508116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89191" y="567578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89191" y="584342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95541" y="1262380"/>
            <a:ext cx="0" cy="4755515"/>
          </a:xfrm>
          <a:custGeom>
            <a:avLst/>
            <a:gdLst/>
            <a:ahLst/>
            <a:cxnLst/>
            <a:rect l="l" t="t" r="r" b="b"/>
            <a:pathLst>
              <a:path h="4755515">
                <a:moveTo>
                  <a:pt x="0" y="0"/>
                </a:moveTo>
                <a:lnTo>
                  <a:pt x="0" y="4755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892540" y="1262380"/>
            <a:ext cx="0" cy="4755515"/>
          </a:xfrm>
          <a:custGeom>
            <a:avLst/>
            <a:gdLst/>
            <a:ahLst/>
            <a:cxnLst/>
            <a:rect l="l" t="t" r="r" b="b"/>
            <a:pathLst>
              <a:path h="4755515">
                <a:moveTo>
                  <a:pt x="0" y="0"/>
                </a:moveTo>
                <a:lnTo>
                  <a:pt x="0" y="475503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89191" y="1268730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89191" y="6011062"/>
            <a:ext cx="8510270" cy="0"/>
          </a:xfrm>
          <a:custGeom>
            <a:avLst/>
            <a:gdLst/>
            <a:ahLst/>
            <a:cxnLst/>
            <a:rect l="l" t="t" r="r" b="b"/>
            <a:pathLst>
              <a:path w="8510270">
                <a:moveTo>
                  <a:pt x="0" y="0"/>
                </a:moveTo>
                <a:lnTo>
                  <a:pt x="8509698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1622044" y="1722754"/>
            <a:ext cx="887730" cy="16764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Наименования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547367" y="1890395"/>
            <a:ext cx="105791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05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органов и</a:t>
            </a:r>
            <a:r>
              <a:rPr sz="11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систем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928871" y="1722754"/>
            <a:ext cx="147320" cy="16764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791711" y="1890395"/>
            <a:ext cx="419734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строки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451984" y="1806575"/>
            <a:ext cx="358775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05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563868" y="1277874"/>
            <a:ext cx="75819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(гр.</a:t>
            </a:r>
            <a:r>
              <a:rPr sz="10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3):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119115" y="1830704"/>
            <a:ext cx="114808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0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без</a:t>
            </a:r>
            <a:r>
              <a:rPr sz="11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внутривенного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5131308" y="1998345"/>
            <a:ext cx="1087120" cy="155575"/>
          </a:xfrm>
          <a:custGeom>
            <a:avLst/>
            <a:gdLst/>
            <a:ahLst/>
            <a:cxnLst/>
            <a:rect l="l" t="t" r="r" b="b"/>
            <a:pathLst>
              <a:path w="1087120" h="155575">
                <a:moveTo>
                  <a:pt x="0" y="155448"/>
                </a:moveTo>
                <a:lnTo>
                  <a:pt x="1086612" y="155448"/>
                </a:lnTo>
                <a:lnTo>
                  <a:pt x="108661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5119115" y="1970913"/>
            <a:ext cx="114808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контрастирования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543040" y="1830704"/>
            <a:ext cx="1005840" cy="16764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0"/>
              </a:lnSpc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1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внутривенным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442455" y="1998345"/>
            <a:ext cx="1186180" cy="15557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10"/>
              </a:lnSpc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контрастированием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7745094" y="1495425"/>
            <a:ext cx="1120140" cy="155575"/>
          </a:xfrm>
          <a:custGeom>
            <a:avLst/>
            <a:gdLst/>
            <a:ahLst/>
            <a:cxnLst/>
            <a:rect l="l" t="t" r="r" b="b"/>
            <a:pathLst>
              <a:path w="1120140" h="155575">
                <a:moveTo>
                  <a:pt x="0" y="155448"/>
                </a:moveTo>
                <a:lnTo>
                  <a:pt x="1120140" y="155448"/>
                </a:lnTo>
                <a:lnTo>
                  <a:pt x="112014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7733792" y="1467738"/>
            <a:ext cx="111506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подразделениях,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7871586" y="1663064"/>
            <a:ext cx="868680" cy="155575"/>
          </a:xfrm>
          <a:custGeom>
            <a:avLst/>
            <a:gdLst/>
            <a:ahLst/>
            <a:cxnLst/>
            <a:rect l="l" t="t" r="r" b="b"/>
            <a:pathLst>
              <a:path w="868679" h="155575">
                <a:moveTo>
                  <a:pt x="0" y="155448"/>
                </a:moveTo>
                <a:lnTo>
                  <a:pt x="868679" y="155448"/>
                </a:lnTo>
                <a:lnTo>
                  <a:pt x="868679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7860283" y="1635632"/>
            <a:ext cx="86233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оказы</a:t>
            </a:r>
            <a:r>
              <a:rPr sz="1100" spc="-1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ающих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7877682" y="1830704"/>
            <a:ext cx="859790" cy="155575"/>
          </a:xfrm>
          <a:custGeom>
            <a:avLst/>
            <a:gdLst/>
            <a:ahLst/>
            <a:cxnLst/>
            <a:rect l="l" t="t" r="r" b="b"/>
            <a:pathLst>
              <a:path w="859790" h="155575">
                <a:moveTo>
                  <a:pt x="0" y="155448"/>
                </a:moveTo>
                <a:lnTo>
                  <a:pt x="859536" y="155448"/>
                </a:lnTo>
                <a:lnTo>
                  <a:pt x="859536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7866380" y="1803273"/>
            <a:ext cx="85153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медицинскую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8004175" y="1998345"/>
            <a:ext cx="609600" cy="155575"/>
          </a:xfrm>
          <a:custGeom>
            <a:avLst/>
            <a:gdLst/>
            <a:ahLst/>
            <a:cxnLst/>
            <a:rect l="l" t="t" r="r" b="b"/>
            <a:pathLst>
              <a:path w="609600" h="155575">
                <a:moveTo>
                  <a:pt x="0" y="155448"/>
                </a:moveTo>
                <a:lnTo>
                  <a:pt x="609600" y="155448"/>
                </a:lnTo>
                <a:lnTo>
                  <a:pt x="60960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7992871" y="1970913"/>
            <a:ext cx="59944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помощь</a:t>
            </a:r>
            <a:r>
              <a:rPr sz="11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7857870" y="2165985"/>
            <a:ext cx="896619" cy="155575"/>
          </a:xfrm>
          <a:custGeom>
            <a:avLst/>
            <a:gdLst/>
            <a:ahLst/>
            <a:cxnLst/>
            <a:rect l="l" t="t" r="r" b="b"/>
            <a:pathLst>
              <a:path w="896620" h="155575">
                <a:moveTo>
                  <a:pt x="0" y="155448"/>
                </a:moveTo>
                <a:lnTo>
                  <a:pt x="896111" y="155448"/>
                </a:lnTo>
                <a:lnTo>
                  <a:pt x="896111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017891" y="2333625"/>
            <a:ext cx="579120" cy="155575"/>
          </a:xfrm>
          <a:custGeom>
            <a:avLst/>
            <a:gdLst/>
            <a:ahLst/>
            <a:cxnLst/>
            <a:rect l="l" t="t" r="r" b="b"/>
            <a:pathLst>
              <a:path w="579120" h="155575">
                <a:moveTo>
                  <a:pt x="0" y="155448"/>
                </a:moveTo>
                <a:lnTo>
                  <a:pt x="579120" y="155448"/>
                </a:lnTo>
                <a:lnTo>
                  <a:pt x="57912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7846568" y="2138552"/>
            <a:ext cx="889635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72720" marR="5080" indent="-16002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амб</a:t>
            </a:r>
            <a:r>
              <a:rPr sz="1100" spc="-1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латорных  условиях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2059432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 txBox="1"/>
          <p:nvPr/>
        </p:nvSpPr>
        <p:spPr>
          <a:xfrm>
            <a:off x="2012060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3995928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3948810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4625594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 txBox="1"/>
          <p:nvPr/>
        </p:nvSpPr>
        <p:spPr>
          <a:xfrm>
            <a:off x="4578858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5675376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5628513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7029195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6982714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8290559" y="250126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8244331" y="2473832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440524" y="2668904"/>
            <a:ext cx="1203960" cy="155575"/>
          </a:xfrm>
          <a:custGeom>
            <a:avLst/>
            <a:gdLst/>
            <a:ahLst/>
            <a:cxnLst/>
            <a:rect l="l" t="t" r="r" b="b"/>
            <a:pathLst>
              <a:path w="1203960" h="155575">
                <a:moveTo>
                  <a:pt x="0" y="155448"/>
                </a:moveTo>
                <a:lnTo>
                  <a:pt x="1203960" y="155448"/>
                </a:lnTo>
                <a:lnTo>
                  <a:pt x="120396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428040" y="2641473"/>
            <a:ext cx="122999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3995928" y="266890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 txBox="1"/>
          <p:nvPr/>
        </p:nvSpPr>
        <p:spPr>
          <a:xfrm>
            <a:off x="3948810" y="2641473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440524" y="2836545"/>
            <a:ext cx="1382395" cy="155575"/>
          </a:xfrm>
          <a:custGeom>
            <a:avLst/>
            <a:gdLst/>
            <a:ahLst/>
            <a:cxnLst/>
            <a:rect l="l" t="t" r="r" b="b"/>
            <a:pathLst>
              <a:path w="1382395" h="155575">
                <a:moveTo>
                  <a:pt x="0" y="155448"/>
                </a:moveTo>
                <a:lnTo>
                  <a:pt x="1382267" y="155448"/>
                </a:lnTo>
                <a:lnTo>
                  <a:pt x="1382267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 txBox="1"/>
          <p:nvPr/>
        </p:nvSpPr>
        <p:spPr>
          <a:xfrm>
            <a:off x="428040" y="2809113"/>
            <a:ext cx="140716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в т.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ч.: головного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мозга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3995928" y="283654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 txBox="1"/>
          <p:nvPr/>
        </p:nvSpPr>
        <p:spPr>
          <a:xfrm>
            <a:off x="3948810" y="2809113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641692" y="300418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48956" y="3004185"/>
            <a:ext cx="1221105" cy="155575"/>
          </a:xfrm>
          <a:custGeom>
            <a:avLst/>
            <a:gdLst/>
            <a:ahLst/>
            <a:cxnLst/>
            <a:rect l="l" t="t" r="r" b="b"/>
            <a:pathLst>
              <a:path w="1221105" h="155575">
                <a:moveTo>
                  <a:pt x="0" y="155448"/>
                </a:moveTo>
                <a:lnTo>
                  <a:pt x="1220723" y="155448"/>
                </a:lnTo>
                <a:lnTo>
                  <a:pt x="122072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836472" y="2976829"/>
            <a:ext cx="124650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околоносовых</a:t>
            </a:r>
            <a:r>
              <a:rPr sz="11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пазух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3995928" y="300418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3948810" y="2976829"/>
            <a:ext cx="9588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641692" y="317182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848956" y="3171825"/>
            <a:ext cx="934719" cy="155575"/>
          </a:xfrm>
          <a:custGeom>
            <a:avLst/>
            <a:gdLst/>
            <a:ahLst/>
            <a:cxnLst/>
            <a:rect l="l" t="t" r="r" b="b"/>
            <a:pathLst>
              <a:path w="934719" h="155575">
                <a:moveTo>
                  <a:pt x="0" y="155448"/>
                </a:moveTo>
                <a:lnTo>
                  <a:pt x="934211" y="155448"/>
                </a:lnTo>
                <a:lnTo>
                  <a:pt x="934211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836472" y="3144774"/>
            <a:ext cx="960119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височной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кости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3995928" y="317182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3948810" y="3144774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641692" y="333946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848956" y="3339465"/>
            <a:ext cx="2336800" cy="155575"/>
          </a:xfrm>
          <a:custGeom>
            <a:avLst/>
            <a:gdLst/>
            <a:ahLst/>
            <a:cxnLst/>
            <a:rect l="l" t="t" r="r" b="b"/>
            <a:pathLst>
              <a:path w="2336800" h="155575">
                <a:moveTo>
                  <a:pt x="0" y="155448"/>
                </a:moveTo>
                <a:lnTo>
                  <a:pt x="2336292" y="155448"/>
                </a:lnTo>
                <a:lnTo>
                  <a:pt x="233629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836472" y="3312413"/>
            <a:ext cx="236156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области шеи, гортани и</a:t>
            </a:r>
            <a:r>
              <a:rPr sz="1100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гортаноглотки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3995928" y="333946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3948810" y="3312413"/>
            <a:ext cx="9588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641692" y="3507104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848956" y="3507104"/>
            <a:ext cx="2456815" cy="155575"/>
          </a:xfrm>
          <a:custGeom>
            <a:avLst/>
            <a:gdLst/>
            <a:ahLst/>
            <a:cxnLst/>
            <a:rect l="l" t="t" r="r" b="b"/>
            <a:pathLst>
              <a:path w="2456815" h="155575">
                <a:moveTo>
                  <a:pt x="0" y="155448"/>
                </a:moveTo>
                <a:lnTo>
                  <a:pt x="2456688" y="155448"/>
                </a:lnTo>
                <a:lnTo>
                  <a:pt x="245668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836472" y="3480053"/>
            <a:ext cx="245046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области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груди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(без сердца и</a:t>
            </a:r>
            <a:r>
              <a:rPr sz="11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коронарных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3323209" y="350710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3505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641692" y="367474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7"/>
                </a:moveTo>
                <a:lnTo>
                  <a:pt x="207264" y="155447"/>
                </a:lnTo>
                <a:lnTo>
                  <a:pt x="2072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848956" y="3674745"/>
            <a:ext cx="471170" cy="155575"/>
          </a:xfrm>
          <a:custGeom>
            <a:avLst/>
            <a:gdLst/>
            <a:ahLst/>
            <a:cxnLst/>
            <a:rect l="l" t="t" r="r" b="b"/>
            <a:pathLst>
              <a:path w="471169" h="155575">
                <a:moveTo>
                  <a:pt x="0" y="155447"/>
                </a:moveTo>
                <a:lnTo>
                  <a:pt x="470916" y="155447"/>
                </a:lnTo>
                <a:lnTo>
                  <a:pt x="470916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343533" y="367474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4724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 txBox="1"/>
          <p:nvPr/>
        </p:nvSpPr>
        <p:spPr>
          <a:xfrm>
            <a:off x="836472" y="3647694"/>
            <a:ext cx="54356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сосудов)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3995928" y="367474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 txBox="1"/>
          <p:nvPr/>
        </p:nvSpPr>
        <p:spPr>
          <a:xfrm>
            <a:off x="3948810" y="3647694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641692" y="3842384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48956" y="3842384"/>
            <a:ext cx="1775460" cy="155575"/>
          </a:xfrm>
          <a:custGeom>
            <a:avLst/>
            <a:gdLst/>
            <a:ahLst/>
            <a:cxnLst/>
            <a:rect l="l" t="t" r="r" b="b"/>
            <a:pathLst>
              <a:path w="1775460" h="155575">
                <a:moveTo>
                  <a:pt x="0" y="155448"/>
                </a:moveTo>
                <a:lnTo>
                  <a:pt x="1775460" y="155448"/>
                </a:lnTo>
                <a:lnTo>
                  <a:pt x="177546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/>
          <p:nvPr/>
        </p:nvSpPr>
        <p:spPr>
          <a:xfrm>
            <a:off x="836472" y="3815334"/>
            <a:ext cx="180149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сердца и коронарных</a:t>
            </a:r>
            <a:r>
              <a:rPr sz="11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сосудов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3995928" y="384238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3948810" y="3815334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641692" y="401002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848956" y="4010025"/>
            <a:ext cx="2872740" cy="155575"/>
          </a:xfrm>
          <a:custGeom>
            <a:avLst/>
            <a:gdLst/>
            <a:ahLst/>
            <a:cxnLst/>
            <a:rect l="l" t="t" r="r" b="b"/>
            <a:pathLst>
              <a:path w="2872740" h="155575">
                <a:moveTo>
                  <a:pt x="0" y="155448"/>
                </a:moveTo>
                <a:lnTo>
                  <a:pt x="2872714" y="155448"/>
                </a:lnTo>
                <a:lnTo>
                  <a:pt x="287271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 txBox="1"/>
          <p:nvPr/>
        </p:nvSpPr>
        <p:spPr>
          <a:xfrm>
            <a:off x="836472" y="3982973"/>
            <a:ext cx="282765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органов брюшной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полости (печень,</a:t>
            </a:r>
            <a:r>
              <a:rPr sz="1100" spc="2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селезенка,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641692" y="417766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848956" y="4177665"/>
            <a:ext cx="1419225" cy="155575"/>
          </a:xfrm>
          <a:custGeom>
            <a:avLst/>
            <a:gdLst/>
            <a:ahLst/>
            <a:cxnLst/>
            <a:rect l="l" t="t" r="r" b="b"/>
            <a:pathLst>
              <a:path w="1419225" h="155575">
                <a:moveTo>
                  <a:pt x="0" y="155448"/>
                </a:moveTo>
                <a:lnTo>
                  <a:pt x="1418844" y="155448"/>
                </a:lnTo>
                <a:lnTo>
                  <a:pt x="141884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 txBox="1"/>
          <p:nvPr/>
        </p:nvSpPr>
        <p:spPr>
          <a:xfrm>
            <a:off x="836472" y="4150614"/>
            <a:ext cx="144335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поджелудочная</a:t>
            </a:r>
            <a:r>
              <a:rPr sz="11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железа)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3995928" y="417766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 txBox="1"/>
          <p:nvPr/>
        </p:nvSpPr>
        <p:spPr>
          <a:xfrm>
            <a:off x="3948810" y="4150614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641692" y="4345304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848956" y="4345304"/>
            <a:ext cx="1386840" cy="155575"/>
          </a:xfrm>
          <a:custGeom>
            <a:avLst/>
            <a:gdLst/>
            <a:ahLst/>
            <a:cxnLst/>
            <a:rect l="l" t="t" r="r" b="b"/>
            <a:pathLst>
              <a:path w="1386839" h="155575">
                <a:moveTo>
                  <a:pt x="0" y="155448"/>
                </a:moveTo>
                <a:lnTo>
                  <a:pt x="1386840" y="155448"/>
                </a:lnTo>
                <a:lnTo>
                  <a:pt x="138684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 txBox="1"/>
          <p:nvPr/>
        </p:nvSpPr>
        <p:spPr>
          <a:xfrm>
            <a:off x="836472" y="4318253"/>
            <a:ext cx="14128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почек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и мочевых</a:t>
            </a:r>
            <a:r>
              <a:rPr sz="11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путей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3995928" y="434530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 txBox="1"/>
          <p:nvPr/>
        </p:nvSpPr>
        <p:spPr>
          <a:xfrm>
            <a:off x="3948810" y="4318253"/>
            <a:ext cx="9588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641692" y="451294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7"/>
                </a:moveTo>
                <a:lnTo>
                  <a:pt x="207264" y="155447"/>
                </a:lnTo>
                <a:lnTo>
                  <a:pt x="2072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848956" y="4512945"/>
            <a:ext cx="1199515" cy="155575"/>
          </a:xfrm>
          <a:custGeom>
            <a:avLst/>
            <a:gdLst/>
            <a:ahLst/>
            <a:cxnLst/>
            <a:rect l="l" t="t" r="r" b="b"/>
            <a:pathLst>
              <a:path w="1199514" h="155575">
                <a:moveTo>
                  <a:pt x="0" y="155447"/>
                </a:moveTo>
                <a:lnTo>
                  <a:pt x="1199387" y="155447"/>
                </a:lnTo>
                <a:lnTo>
                  <a:pt x="1199387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836472" y="4485843"/>
            <a:ext cx="122491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органов малого</a:t>
            </a:r>
            <a:r>
              <a:rPr sz="11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таза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3925823" y="4512945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 txBox="1"/>
          <p:nvPr/>
        </p:nvSpPr>
        <p:spPr>
          <a:xfrm>
            <a:off x="3913759" y="4485843"/>
            <a:ext cx="16573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641692" y="4680584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848956" y="4680584"/>
            <a:ext cx="1370330" cy="155575"/>
          </a:xfrm>
          <a:custGeom>
            <a:avLst/>
            <a:gdLst/>
            <a:ahLst/>
            <a:cxnLst/>
            <a:rect l="l" t="t" r="r" b="b"/>
            <a:pathLst>
              <a:path w="1370330" h="155575">
                <a:moveTo>
                  <a:pt x="0" y="155448"/>
                </a:moveTo>
                <a:lnTo>
                  <a:pt x="1370075" y="155448"/>
                </a:lnTo>
                <a:lnTo>
                  <a:pt x="1370075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836472" y="4653788"/>
            <a:ext cx="139446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позвоночника, из</a:t>
            </a:r>
            <a:r>
              <a:rPr sz="11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него: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3925823" y="4680584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8"/>
                </a:moveTo>
                <a:lnTo>
                  <a:pt x="140208" y="155448"/>
                </a:lnTo>
                <a:lnTo>
                  <a:pt x="1402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3913759" y="4653788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641692" y="484822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848956" y="4848225"/>
            <a:ext cx="1849120" cy="155575"/>
          </a:xfrm>
          <a:custGeom>
            <a:avLst/>
            <a:gdLst/>
            <a:ahLst/>
            <a:cxnLst/>
            <a:rect l="l" t="t" r="r" b="b"/>
            <a:pathLst>
              <a:path w="1849120" h="155575">
                <a:moveTo>
                  <a:pt x="0" y="155448"/>
                </a:moveTo>
                <a:lnTo>
                  <a:pt x="1848612" y="155448"/>
                </a:lnTo>
                <a:lnTo>
                  <a:pt x="1848612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 txBox="1"/>
          <p:nvPr/>
        </p:nvSpPr>
        <p:spPr>
          <a:xfrm>
            <a:off x="836472" y="4821427"/>
            <a:ext cx="1840864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позвоночника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(шейный</a:t>
            </a:r>
            <a:r>
              <a:rPr sz="11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отдел)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3872484" y="4848225"/>
            <a:ext cx="245745" cy="155575"/>
          </a:xfrm>
          <a:custGeom>
            <a:avLst/>
            <a:gdLst/>
            <a:ahLst/>
            <a:cxnLst/>
            <a:rect l="l" t="t" r="r" b="b"/>
            <a:pathLst>
              <a:path w="245745" h="155575">
                <a:moveTo>
                  <a:pt x="0" y="155448"/>
                </a:moveTo>
                <a:lnTo>
                  <a:pt x="245363" y="155448"/>
                </a:lnTo>
                <a:lnTo>
                  <a:pt x="24536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 txBox="1"/>
          <p:nvPr/>
        </p:nvSpPr>
        <p:spPr>
          <a:xfrm>
            <a:off x="3860419" y="4821427"/>
            <a:ext cx="27114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11.1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641692" y="501586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848956" y="5015865"/>
            <a:ext cx="1816735" cy="155575"/>
          </a:xfrm>
          <a:custGeom>
            <a:avLst/>
            <a:gdLst/>
            <a:ahLst/>
            <a:cxnLst/>
            <a:rect l="l" t="t" r="r" b="b"/>
            <a:pathLst>
              <a:path w="1816735" h="155575">
                <a:moveTo>
                  <a:pt x="0" y="155448"/>
                </a:moveTo>
                <a:lnTo>
                  <a:pt x="1816608" y="155448"/>
                </a:lnTo>
                <a:lnTo>
                  <a:pt x="1816608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836472" y="4989067"/>
            <a:ext cx="1840864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позвоночника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(грудной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отдел)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3872484" y="5015865"/>
            <a:ext cx="245745" cy="155575"/>
          </a:xfrm>
          <a:custGeom>
            <a:avLst/>
            <a:gdLst/>
            <a:ahLst/>
            <a:cxnLst/>
            <a:rect l="l" t="t" r="r" b="b"/>
            <a:pathLst>
              <a:path w="245745" h="155575">
                <a:moveTo>
                  <a:pt x="0" y="155448"/>
                </a:moveTo>
                <a:lnTo>
                  <a:pt x="245363" y="155448"/>
                </a:lnTo>
                <a:lnTo>
                  <a:pt x="245363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 txBox="1"/>
          <p:nvPr/>
        </p:nvSpPr>
        <p:spPr>
          <a:xfrm>
            <a:off x="3860419" y="4989067"/>
            <a:ext cx="27114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11.2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641692" y="5183504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8"/>
                </a:moveTo>
                <a:lnTo>
                  <a:pt x="207264" y="155448"/>
                </a:lnTo>
                <a:lnTo>
                  <a:pt x="207264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848956" y="5183504"/>
            <a:ext cx="2560320" cy="155575"/>
          </a:xfrm>
          <a:custGeom>
            <a:avLst/>
            <a:gdLst/>
            <a:ahLst/>
            <a:cxnLst/>
            <a:rect l="l" t="t" r="r" b="b"/>
            <a:pathLst>
              <a:path w="2560320" h="155575">
                <a:moveTo>
                  <a:pt x="0" y="155448"/>
                </a:moveTo>
                <a:lnTo>
                  <a:pt x="2560320" y="155448"/>
                </a:lnTo>
                <a:lnTo>
                  <a:pt x="2560320" y="0"/>
                </a:lnTo>
                <a:lnTo>
                  <a:pt x="0" y="0"/>
                </a:lnTo>
                <a:lnTo>
                  <a:pt x="0" y="15544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 txBox="1"/>
          <p:nvPr/>
        </p:nvSpPr>
        <p:spPr>
          <a:xfrm>
            <a:off x="836472" y="5156708"/>
            <a:ext cx="251650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позвоночника (поясничный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1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крестцовый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3426840" y="5183504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8"/>
                </a:lnTo>
              </a:path>
            </a:pathLst>
          </a:custGeom>
          <a:ln w="3505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641692" y="5351145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7"/>
                </a:moveTo>
                <a:lnTo>
                  <a:pt x="207264" y="155447"/>
                </a:lnTo>
                <a:lnTo>
                  <a:pt x="2072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848956" y="5351145"/>
            <a:ext cx="429895" cy="155575"/>
          </a:xfrm>
          <a:custGeom>
            <a:avLst/>
            <a:gdLst/>
            <a:ahLst/>
            <a:cxnLst/>
            <a:rect l="l" t="t" r="r" b="b"/>
            <a:pathLst>
              <a:path w="429894" h="155575">
                <a:moveTo>
                  <a:pt x="0" y="155447"/>
                </a:moveTo>
                <a:lnTo>
                  <a:pt x="429768" y="155447"/>
                </a:lnTo>
                <a:lnTo>
                  <a:pt x="42976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302385" y="5351145"/>
            <a:ext cx="0" cy="155575"/>
          </a:xfrm>
          <a:custGeom>
            <a:avLst/>
            <a:gdLst/>
            <a:ahLst/>
            <a:cxnLst/>
            <a:rect l="l" t="t" r="r" b="b"/>
            <a:pathLst>
              <a:path h="155575">
                <a:moveTo>
                  <a:pt x="0" y="0"/>
                </a:moveTo>
                <a:lnTo>
                  <a:pt x="0" y="155447"/>
                </a:lnTo>
              </a:path>
            </a:pathLst>
          </a:custGeom>
          <a:ln w="4724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 txBox="1"/>
          <p:nvPr/>
        </p:nvSpPr>
        <p:spPr>
          <a:xfrm>
            <a:off x="836472" y="5324347"/>
            <a:ext cx="502284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отделы)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3872484" y="5351145"/>
            <a:ext cx="245745" cy="155575"/>
          </a:xfrm>
          <a:custGeom>
            <a:avLst/>
            <a:gdLst/>
            <a:ahLst/>
            <a:cxnLst/>
            <a:rect l="l" t="t" r="r" b="b"/>
            <a:pathLst>
              <a:path w="245745" h="155575">
                <a:moveTo>
                  <a:pt x="0" y="155447"/>
                </a:moveTo>
                <a:lnTo>
                  <a:pt x="245363" y="155447"/>
                </a:lnTo>
                <a:lnTo>
                  <a:pt x="245363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 txBox="1"/>
          <p:nvPr/>
        </p:nvSpPr>
        <p:spPr>
          <a:xfrm>
            <a:off x="3860419" y="5324347"/>
            <a:ext cx="27114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11.3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7" name="object 167"/>
          <p:cNvSpPr/>
          <p:nvPr/>
        </p:nvSpPr>
        <p:spPr>
          <a:xfrm>
            <a:off x="641692" y="5518810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7"/>
                </a:moveTo>
                <a:lnTo>
                  <a:pt x="207264" y="155447"/>
                </a:lnTo>
                <a:lnTo>
                  <a:pt x="2072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848956" y="5518810"/>
            <a:ext cx="2807335" cy="155575"/>
          </a:xfrm>
          <a:custGeom>
            <a:avLst/>
            <a:gdLst/>
            <a:ahLst/>
            <a:cxnLst/>
            <a:rect l="l" t="t" r="r" b="b"/>
            <a:pathLst>
              <a:path w="2807335" h="155575">
                <a:moveTo>
                  <a:pt x="0" y="155447"/>
                </a:moveTo>
                <a:lnTo>
                  <a:pt x="2807208" y="155447"/>
                </a:lnTo>
                <a:lnTo>
                  <a:pt x="2807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836472" y="5491988"/>
            <a:ext cx="280225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костей, суставов и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мягких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тканей</a:t>
            </a:r>
            <a:r>
              <a:rPr sz="11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конечностей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3925823" y="551881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/>
          <p:nvPr/>
        </p:nvSpPr>
        <p:spPr>
          <a:xfrm>
            <a:off x="3913759" y="5491988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641692" y="5686450"/>
            <a:ext cx="207645" cy="155575"/>
          </a:xfrm>
          <a:custGeom>
            <a:avLst/>
            <a:gdLst/>
            <a:ahLst/>
            <a:cxnLst/>
            <a:rect l="l" t="t" r="r" b="b"/>
            <a:pathLst>
              <a:path w="207644" h="155575">
                <a:moveTo>
                  <a:pt x="0" y="155447"/>
                </a:moveTo>
                <a:lnTo>
                  <a:pt x="207264" y="155447"/>
                </a:lnTo>
                <a:lnTo>
                  <a:pt x="207264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848956" y="5686450"/>
            <a:ext cx="1490980" cy="155575"/>
          </a:xfrm>
          <a:custGeom>
            <a:avLst/>
            <a:gdLst/>
            <a:ahLst/>
            <a:cxnLst/>
            <a:rect l="l" t="t" r="r" b="b"/>
            <a:pathLst>
              <a:path w="1490980" h="155575">
                <a:moveTo>
                  <a:pt x="0" y="155447"/>
                </a:moveTo>
                <a:lnTo>
                  <a:pt x="1490472" y="155447"/>
                </a:lnTo>
                <a:lnTo>
                  <a:pt x="1490472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 txBox="1"/>
          <p:nvPr/>
        </p:nvSpPr>
        <p:spPr>
          <a:xfrm>
            <a:off x="836472" y="5659628"/>
            <a:ext cx="151638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прочих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органов и</a:t>
            </a:r>
            <a:r>
              <a:rPr sz="11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систем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3925823" y="5686450"/>
            <a:ext cx="140335" cy="155575"/>
          </a:xfrm>
          <a:custGeom>
            <a:avLst/>
            <a:gdLst/>
            <a:ahLst/>
            <a:cxnLst/>
            <a:rect l="l" t="t" r="r" b="b"/>
            <a:pathLst>
              <a:path w="140335" h="155575">
                <a:moveTo>
                  <a:pt x="0" y="155447"/>
                </a:moveTo>
                <a:lnTo>
                  <a:pt x="140208" y="155447"/>
                </a:lnTo>
                <a:lnTo>
                  <a:pt x="140208" y="0"/>
                </a:lnTo>
                <a:lnTo>
                  <a:pt x="0" y="0"/>
                </a:lnTo>
                <a:lnTo>
                  <a:pt x="0" y="15544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 txBox="1"/>
          <p:nvPr/>
        </p:nvSpPr>
        <p:spPr>
          <a:xfrm>
            <a:off x="3913759" y="5659628"/>
            <a:ext cx="1657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0000"/>
                </a:solidFill>
                <a:latin typeface="Times New Roman"/>
                <a:cs typeface="Times New Roman"/>
              </a:rPr>
              <a:t>13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500697" y="5852566"/>
            <a:ext cx="1499870" cy="140335"/>
          </a:xfrm>
          <a:custGeom>
            <a:avLst/>
            <a:gdLst/>
            <a:ahLst/>
            <a:cxnLst/>
            <a:rect l="l" t="t" r="r" b="b"/>
            <a:pathLst>
              <a:path w="1499870" h="140335">
                <a:moveTo>
                  <a:pt x="0" y="140208"/>
                </a:moveTo>
                <a:lnTo>
                  <a:pt x="1499616" y="140208"/>
                </a:lnTo>
                <a:lnTo>
                  <a:pt x="14996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 txBox="1"/>
          <p:nvPr/>
        </p:nvSpPr>
        <p:spPr>
          <a:xfrm>
            <a:off x="488086" y="5827267"/>
            <a:ext cx="15246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Ангиография иных</a:t>
            </a:r>
            <a:r>
              <a:rPr sz="1000" spc="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сосудов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3931411" y="5867806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7"/>
                </a:moveTo>
                <a:lnTo>
                  <a:pt x="128015" y="140207"/>
                </a:lnTo>
                <a:lnTo>
                  <a:pt x="128015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 txBox="1"/>
          <p:nvPr/>
        </p:nvSpPr>
        <p:spPr>
          <a:xfrm>
            <a:off x="3919220" y="5842508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5613272" y="5827267"/>
            <a:ext cx="1270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6967473" y="5827267"/>
            <a:ext cx="12700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Times New Roman"/>
                <a:cs typeface="Times New Roman"/>
              </a:rPr>
              <a:t>Х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5" name="Rectangle 453"/>
          <p:cNvSpPr txBox="1">
            <a:spLocks noChangeArrowheads="1"/>
          </p:cNvSpPr>
          <p:nvPr/>
        </p:nvSpPr>
        <p:spPr bwMode="auto">
          <a:xfrm>
            <a:off x="4572000" y="2743200"/>
            <a:ext cx="4464496" cy="2068354"/>
          </a:xfrm>
          <a:prstGeom prst="rect">
            <a:avLst/>
          </a:prstGeom>
          <a:solidFill>
            <a:srgbClr val="C4BD99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ru-RU" altLang="ru-RU" sz="1600" dirty="0">
                <a:latin typeface="Arial" charset="0"/>
              </a:rPr>
              <a:t> </a:t>
            </a:r>
            <a:r>
              <a:rPr lang="ru-RU" altLang="ru-RU" sz="1400" b="1" dirty="0">
                <a:cs typeface="Times New Roman" pitchFamily="18" charset="0"/>
              </a:rPr>
              <a:t>В таблицу  5113 по строкам </a:t>
            </a:r>
            <a:r>
              <a:rPr lang="ru-RU" altLang="ru-RU" sz="1400" b="1" dirty="0" smtClean="0">
                <a:cs typeface="Times New Roman" pitchFamily="18" charset="0"/>
              </a:rPr>
              <a:t>1-14 </a:t>
            </a:r>
            <a:r>
              <a:rPr lang="ru-RU" altLang="ru-RU" sz="1400" b="1" dirty="0">
                <a:cs typeface="Times New Roman" pitchFamily="18" charset="0"/>
              </a:rPr>
              <a:t>включаются сведения о выполненных компьютерно-</a:t>
            </a:r>
            <a:r>
              <a:rPr lang="ru-RU" altLang="ru-RU" sz="1400" b="1" dirty="0" err="1">
                <a:cs typeface="Times New Roman" pitchFamily="18" charset="0"/>
              </a:rPr>
              <a:t>томографических</a:t>
            </a:r>
            <a:r>
              <a:rPr lang="ru-RU" altLang="ru-RU" sz="1400" b="1" dirty="0">
                <a:cs typeface="Times New Roman" pitchFamily="18" charset="0"/>
              </a:rPr>
              <a:t> исследованиях </a:t>
            </a:r>
          </a:p>
          <a:p>
            <a:pPr>
              <a:defRPr/>
            </a:pPr>
            <a:endParaRPr lang="ru-RU" altLang="ru-RU" sz="900" b="1" dirty="0"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1400" b="1" dirty="0">
                <a:cs typeface="Times New Roman" pitchFamily="18" charset="0"/>
              </a:rPr>
              <a:t>В графах </a:t>
            </a:r>
            <a:r>
              <a:rPr lang="ru-RU" altLang="ru-RU" sz="1400" b="1" dirty="0" smtClean="0">
                <a:cs typeface="Times New Roman" pitchFamily="18" charset="0"/>
              </a:rPr>
              <a:t>5 </a:t>
            </a:r>
            <a:r>
              <a:rPr lang="ru-RU" altLang="ru-RU" sz="1400" b="1" dirty="0">
                <a:cs typeface="Times New Roman" pitchFamily="18" charset="0"/>
              </a:rPr>
              <a:t>указываются </a:t>
            </a:r>
            <a:r>
              <a:rPr lang="ru-RU" altLang="ru-RU" sz="1400" b="1" dirty="0" smtClean="0">
                <a:cs typeface="Times New Roman" pitchFamily="18" charset="0"/>
              </a:rPr>
              <a:t>исследования с контрастированием</a:t>
            </a:r>
            <a:endParaRPr lang="ru-RU" altLang="ru-RU" sz="1400" b="1" strike="sngStrike" dirty="0">
              <a:cs typeface="Times New Roman" pitchFamily="18" charset="0"/>
            </a:endParaRPr>
          </a:p>
          <a:p>
            <a:pPr>
              <a:defRPr/>
            </a:pPr>
            <a:endParaRPr lang="ru-RU" altLang="ru-RU" sz="900" b="1" dirty="0"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1400" b="1" dirty="0">
                <a:cs typeface="Times New Roman" pitchFamily="18" charset="0"/>
              </a:rPr>
              <a:t>В графе 6  указываются исследования, выполненные в </a:t>
            </a:r>
            <a:r>
              <a:rPr lang="ru-RU" altLang="ru-RU" sz="1400" b="1" dirty="0" smtClean="0">
                <a:cs typeface="Times New Roman" pitchFamily="18" charset="0"/>
              </a:rPr>
              <a:t>медицинских организациях, оказывающих помощь в амбулаторных условиях</a:t>
            </a:r>
            <a:endParaRPr lang="ru-RU" altLang="ru-RU" sz="1600" b="1" dirty="0">
              <a:latin typeface="Arial" charset="0"/>
            </a:endParaRPr>
          </a:p>
        </p:txBody>
      </p:sp>
      <p:sp>
        <p:nvSpPr>
          <p:cNvPr id="186" name="Rectangle 453"/>
          <p:cNvSpPr txBox="1">
            <a:spLocks noChangeArrowheads="1"/>
          </p:cNvSpPr>
          <p:nvPr/>
        </p:nvSpPr>
        <p:spPr bwMode="auto">
          <a:xfrm>
            <a:off x="4561103" y="5070791"/>
            <a:ext cx="4114800" cy="3810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Строка 1 равна сумме строк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itchFamily="18" charset="0"/>
              </a:rPr>
              <a:t>2-14</a:t>
            </a:r>
            <a:r>
              <a:rPr lang="ru-RU" altLang="ru-RU" sz="1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ru-RU" altLang="ru-RU" sz="14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87" name="Rectangle 453"/>
          <p:cNvSpPr txBox="1">
            <a:spLocks noChangeArrowheads="1"/>
          </p:cNvSpPr>
          <p:nvPr/>
        </p:nvSpPr>
        <p:spPr bwMode="auto">
          <a:xfrm>
            <a:off x="4572000" y="6165304"/>
            <a:ext cx="4114800" cy="504056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Сумма граф 4 + 5 </a:t>
            </a:r>
            <a:r>
              <a:rPr lang="ru-RU" altLang="ru-RU" sz="1400" b="1" dirty="0" smtClean="0">
                <a:latin typeface="Times New Roman" pitchFamily="18" charset="0"/>
              </a:rPr>
              <a:t>равна </a:t>
            </a:r>
            <a:r>
              <a:rPr lang="ru-RU" altLang="ru-RU" sz="1400" b="1" dirty="0">
                <a:latin typeface="Times New Roman" pitchFamily="18" charset="0"/>
              </a:rPr>
              <a:t>графе </a:t>
            </a:r>
            <a:r>
              <a:rPr lang="ru-RU" altLang="ru-RU" sz="1400" b="1" dirty="0" smtClean="0">
                <a:latin typeface="Times New Roman" pitchFamily="18" charset="0"/>
              </a:rPr>
              <a:t>3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кроме строки 14</a:t>
            </a:r>
            <a:endParaRPr lang="ru-RU" altLang="ru-RU" sz="2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514" y="1676197"/>
          <a:ext cx="8784975" cy="5120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0"/>
                <a:gridCol w="1152128"/>
                <a:gridCol w="1080120"/>
                <a:gridCol w="1403053"/>
                <a:gridCol w="1306748"/>
                <a:gridCol w="1394656"/>
              </a:tblGrid>
              <a:tr h="45204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органов и систем 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 них (гр. 3):</a:t>
                      </a:r>
                      <a:endParaRPr lang="ru-RU" sz="1400" b="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</a:tr>
              <a:tr h="7477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без внутривенного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контрастирования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 внутривенным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контрастированием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подразделениях, оказывающих медицинскую помощь</a:t>
                      </a:r>
                      <a:b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 амбулаторных условиях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87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3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Всего исследований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5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 головного мозга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marL="201295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                околоносовых пазух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marL="201295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                височной кости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3916">
                <a:tc>
                  <a:txBody>
                    <a:bodyPr/>
                    <a:lstStyle/>
                    <a:p>
                      <a:pPr marL="201295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                области  шеи, гортани и гортаноглотки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3916">
                <a:tc>
                  <a:txBody>
                    <a:bodyPr/>
                    <a:lstStyle/>
                    <a:p>
                      <a:pPr marL="201295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                области груди (без сердца и коронарных сосудов)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696">
                <a:tc>
                  <a:txBody>
                    <a:bodyPr/>
                    <a:lstStyle/>
                    <a:p>
                      <a:pPr marL="201295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из стр. 6:  легких при 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COVID</a:t>
                      </a:r>
                      <a:r>
                        <a:rPr lang="ru-RU" sz="13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3916">
                <a:tc>
                  <a:txBody>
                    <a:bodyPr/>
                    <a:lstStyle/>
                    <a:p>
                      <a:pPr marL="201295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                сердца и коронарных сосудов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8663">
                <a:tc>
                  <a:txBody>
                    <a:bodyPr/>
                    <a:lstStyle/>
                    <a:p>
                      <a:pPr marL="201295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                органов брюшной полости (печень,  селезенка,   </a:t>
                      </a:r>
                    </a:p>
                    <a:p>
                      <a:pPr marL="201295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                поджелудочная железа)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object 21"/>
          <p:cNvSpPr>
            <a:spLocks noGrp="1"/>
          </p:cNvSpPr>
          <p:nvPr>
            <p:ph type="title"/>
          </p:nvPr>
        </p:nvSpPr>
        <p:spPr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>
            <a:norm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lang="ru-RU" sz="1800" b="1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lang="ru-RU" sz="1800" b="1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ВНОСИМЫЕ </a:t>
            </a:r>
            <a:r>
              <a:rPr lang="ru-RU" sz="1800" b="1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lang="ru-RU" sz="1800" b="1" spc="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    </a:t>
            </a:r>
            <a:r>
              <a:rPr lang="ru-RU" sz="1800" b="1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sz="1800" b="1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1800" b="1" spc="6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br>
              <a:rPr lang="ru-RU" sz="1800" b="1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5113 Компьютерная томография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0559"/>
          </a:xfrm>
        </p:spPr>
        <p:txBody>
          <a:bodyPr>
            <a:normAutofit/>
          </a:bodyPr>
          <a:lstStyle/>
          <a:p>
            <a:endParaRPr lang="ru-RU" sz="1400" dirty="0" smtClean="0">
              <a:latin typeface="Times New Roman"/>
              <a:cs typeface="Times New Roman"/>
            </a:endParaRPr>
          </a:p>
          <a:p>
            <a:endParaRPr lang="ru-RU" sz="1400" dirty="0"/>
          </a:p>
        </p:txBody>
      </p:sp>
      <p:sp>
        <p:nvSpPr>
          <p:cNvPr id="5" name="object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>
            <a:normAutofit fontScale="90000"/>
          </a:bodyPr>
          <a:lstStyle/>
          <a:p>
            <a:pPr>
              <a:spcBef>
                <a:spcPts val="95"/>
              </a:spcBef>
            </a:pPr>
            <a:r>
              <a:rPr lang="ru-RU" sz="20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2000" spc="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  </a:t>
            </a:r>
            <a:r>
              <a:rPr lang="ru-RU" sz="18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sz="18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1800" spc="6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br>
              <a:rPr lang="ru-RU" sz="18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pc="-15" dirty="0" smtClean="0">
                <a:solidFill>
                  <a:schemeClr val="bg1"/>
                </a:solidFill>
                <a:latin typeface="Times New Roman"/>
                <a:cs typeface="Times New Roman"/>
              </a:rPr>
              <a:t>Таблица </a:t>
            </a:r>
            <a:r>
              <a:rPr lang="ru-RU" sz="1800" b="1" spc="-25" dirty="0" smtClean="0">
                <a:solidFill>
                  <a:schemeClr val="bg1"/>
                </a:solidFill>
                <a:latin typeface="Times New Roman"/>
                <a:cs typeface="Times New Roman"/>
              </a:rPr>
              <a:t>5114 </a:t>
            </a:r>
            <a:r>
              <a:rPr lang="ru-RU" sz="1800" b="1" spc="-10" dirty="0" smtClean="0">
                <a:solidFill>
                  <a:schemeClr val="bg1"/>
                </a:solidFill>
                <a:latin typeface="Times New Roman"/>
                <a:cs typeface="Times New Roman"/>
              </a:rPr>
              <a:t>«Рентгенологические </a:t>
            </a:r>
            <a:r>
              <a:rPr lang="ru-RU" sz="1800" b="1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профилактические </a:t>
            </a:r>
            <a:r>
              <a:rPr lang="ru-RU" sz="1800" b="1" spc="-10" dirty="0" smtClean="0">
                <a:solidFill>
                  <a:schemeClr val="bg1"/>
                </a:solidFill>
                <a:latin typeface="Times New Roman"/>
                <a:cs typeface="Times New Roman"/>
              </a:rPr>
              <a:t>(</a:t>
            </a:r>
            <a:r>
              <a:rPr lang="ru-RU" sz="1800" b="1" spc="-1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скрининговые</a:t>
            </a:r>
            <a:r>
              <a:rPr lang="ru-RU" sz="1800" b="1" spc="-10" dirty="0" smtClean="0">
                <a:solidFill>
                  <a:schemeClr val="bg1"/>
                </a:solidFill>
                <a:latin typeface="Times New Roman"/>
                <a:cs typeface="Times New Roman"/>
              </a:rPr>
              <a:t>)</a:t>
            </a:r>
            <a:r>
              <a:rPr lang="ru-RU" sz="1800" b="1" spc="22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1800" b="1" spc="-10" dirty="0" smtClean="0">
                <a:solidFill>
                  <a:schemeClr val="bg1"/>
                </a:solidFill>
                <a:latin typeface="Times New Roman"/>
                <a:cs typeface="Times New Roman"/>
              </a:rPr>
              <a:t>обследования»</a:t>
            </a:r>
            <a:br>
              <a:rPr lang="ru-RU" sz="1800" b="1" spc="-10" dirty="0" smtClean="0">
                <a:solidFill>
                  <a:schemeClr val="bg1"/>
                </a:solidFill>
                <a:latin typeface="Times New Roman"/>
                <a:cs typeface="Times New Roman"/>
              </a:rPr>
            </a:br>
            <a:endParaRPr lang="ru-RU" sz="1800" dirty="0">
              <a:solidFill>
                <a:schemeClr val="bg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" y="1427481"/>
          <a:ext cx="9143999" cy="5197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698"/>
                <a:gridCol w="1459967"/>
                <a:gridCol w="1306286"/>
                <a:gridCol w="1152605"/>
                <a:gridCol w="1229443"/>
              </a:tblGrid>
              <a:tr h="35310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 них: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4581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детям 0 – 17 лет</a:t>
                      </a:r>
                      <a:b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(включительно)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лицам старше трудоспособного возраста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42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</a:tr>
              <a:tr h="35792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рентгеновских профилактических исследований</a:t>
                      </a:r>
                      <a:b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органов грудной клетки, всего,  в том числе выполнено: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пленочных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флюорографах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73752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из них на передвижных пленочных флюорографических установках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1.1.1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0458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на цифровых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флюорографах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66538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из них на передвижных цифровых флюорографических установках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1.2.1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13979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рентгенографий на пленке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2551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низкодозных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компьютерных томографий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11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рентгеновских профилактических исследований молочных желез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1614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  них выполнено:  на пленочных аппаратах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549807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на цифровых аппаратах и аппаратах, оснащенных системой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компьютерной радиографии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6653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на передвижных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маммографических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установках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6653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на аппаратах с функцией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томосинтеза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5724128" y="188640"/>
            <a:ext cx="3240360" cy="1368152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Графа 3 должна быть больше суммы граф 4+5 за счет исследований, выполненных пациентам трудоспособного возраста</a:t>
            </a:r>
          </a:p>
        </p:txBody>
      </p:sp>
      <p:sp>
        <p:nvSpPr>
          <p:cNvPr id="10" name="Rectangle 453"/>
          <p:cNvSpPr txBox="1">
            <a:spLocks noChangeArrowheads="1"/>
          </p:cNvSpPr>
          <p:nvPr/>
        </p:nvSpPr>
        <p:spPr bwMode="auto">
          <a:xfrm>
            <a:off x="6156176" y="3429000"/>
            <a:ext cx="2759224" cy="1512168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В строке </a:t>
            </a:r>
            <a:r>
              <a:rPr lang="ru-RU" altLang="ru-RU" sz="1400" b="1" dirty="0" smtClean="0">
                <a:latin typeface="Times New Roman" pitchFamily="18" charset="0"/>
              </a:rPr>
              <a:t>1.2 </a:t>
            </a:r>
            <a:r>
              <a:rPr lang="ru-RU" altLang="ru-RU" sz="1400" b="1" dirty="0">
                <a:latin typeface="Times New Roman" pitchFamily="18" charset="0"/>
              </a:rPr>
              <a:t>указываются сведения о цифровых </a:t>
            </a:r>
            <a:r>
              <a:rPr lang="ru-RU" altLang="ru-RU" sz="1400" b="1" dirty="0" err="1">
                <a:latin typeface="Times New Roman" pitchFamily="18" charset="0"/>
              </a:rPr>
              <a:t>флюорограммах</a:t>
            </a:r>
            <a:r>
              <a:rPr lang="ru-RU" altLang="ru-RU" sz="1400" b="1" dirty="0">
                <a:latin typeface="Times New Roman" pitchFamily="18" charset="0"/>
              </a:rPr>
              <a:t> и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itchFamily="18" charset="0"/>
              </a:rPr>
              <a:t>рентгенограммах, выполненных на цифровых аппаратах</a:t>
            </a:r>
            <a:r>
              <a:rPr lang="ru-RU" altLang="ru-RU" sz="1400" b="1" dirty="0">
                <a:latin typeface="Times New Roman" pitchFamily="18" charset="0"/>
              </a:rPr>
              <a:t>, в том числе </a:t>
            </a:r>
            <a:r>
              <a:rPr lang="ru-RU" altLang="ru-RU" sz="1400" b="1" dirty="0" smtClean="0">
                <a:latin typeface="Times New Roman" pitchFamily="18" charset="0"/>
              </a:rPr>
              <a:t>передвижных (стр.1.2.1)</a:t>
            </a: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11" name="Rectangle 453"/>
          <p:cNvSpPr txBox="1">
            <a:spLocks noChangeArrowheads="1"/>
          </p:cNvSpPr>
          <p:nvPr/>
        </p:nvSpPr>
        <p:spPr bwMode="auto">
          <a:xfrm>
            <a:off x="6101080" y="5232132"/>
            <a:ext cx="2759224" cy="12954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Стр. 2 = стр. 2.1 + стр. 2.2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Стр. </a:t>
            </a:r>
            <a:r>
              <a:rPr lang="ru-RU" altLang="ru-RU" sz="1400" b="1" dirty="0" smtClean="0">
                <a:latin typeface="Times New Roman" pitchFamily="18" charset="0"/>
              </a:rPr>
              <a:t>2 ≥ </a:t>
            </a:r>
            <a:r>
              <a:rPr lang="ru-RU" altLang="ru-RU" sz="1400" b="1" dirty="0">
                <a:latin typeface="Times New Roman" pitchFamily="18" charset="0"/>
              </a:rPr>
              <a:t>стр. </a:t>
            </a:r>
            <a:r>
              <a:rPr lang="ru-RU" altLang="ru-RU" sz="1400" b="1" dirty="0" smtClean="0">
                <a:latin typeface="Times New Roman" pitchFamily="18" charset="0"/>
              </a:rPr>
              <a:t>2.3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Стр. </a:t>
            </a:r>
            <a:r>
              <a:rPr lang="ru-RU" altLang="ru-RU" sz="1400" b="1" dirty="0" smtClean="0">
                <a:latin typeface="Times New Roman" pitchFamily="18" charset="0"/>
              </a:rPr>
              <a:t>2 </a:t>
            </a:r>
            <a:r>
              <a:rPr lang="ru-RU" altLang="ru-RU" sz="1400" b="1" dirty="0">
                <a:latin typeface="Times New Roman" pitchFamily="18" charset="0"/>
              </a:rPr>
              <a:t>≥</a:t>
            </a:r>
            <a:r>
              <a:rPr lang="ru-RU" altLang="ru-RU" sz="1400" b="1" dirty="0" smtClean="0">
                <a:latin typeface="Times New Roman" pitchFamily="18" charset="0"/>
              </a:rPr>
              <a:t> </a:t>
            </a:r>
            <a:r>
              <a:rPr lang="ru-RU" altLang="ru-RU" sz="1400" b="1" dirty="0">
                <a:latin typeface="Times New Roman" pitchFamily="18" charset="0"/>
              </a:rPr>
              <a:t>стр. </a:t>
            </a:r>
            <a:r>
              <a:rPr lang="ru-RU" altLang="ru-RU" sz="1400" b="1" dirty="0" smtClean="0">
                <a:latin typeface="Times New Roman" pitchFamily="18" charset="0"/>
              </a:rPr>
              <a:t>2.4</a:t>
            </a: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12" name="Rectangle 453"/>
          <p:cNvSpPr txBox="1">
            <a:spLocks noChangeArrowheads="1"/>
          </p:cNvSpPr>
          <p:nvPr/>
        </p:nvSpPr>
        <p:spPr bwMode="auto">
          <a:xfrm>
            <a:off x="179512" y="1340768"/>
            <a:ext cx="2759224" cy="1008112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Стр. 1 = стр. 1.1 + 1.2 + 1.3 + 1.4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560637"/>
            <a:ext cx="0" cy="142240"/>
          </a:xfrm>
          <a:custGeom>
            <a:avLst/>
            <a:gdLst/>
            <a:ahLst/>
            <a:cxnLst/>
            <a:rect l="l" t="t" r="r" b="b"/>
            <a:pathLst>
              <a:path h="142239">
                <a:moveTo>
                  <a:pt x="0" y="0"/>
                </a:moveTo>
                <a:lnTo>
                  <a:pt x="0" y="141668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42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94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47314"/>
            <a:ext cx="0" cy="317500"/>
          </a:xfrm>
          <a:custGeom>
            <a:avLst/>
            <a:gdLst/>
            <a:ahLst/>
            <a:cxnLst/>
            <a:rect l="l" t="t" r="r" b="b"/>
            <a:pathLst>
              <a:path h="317500">
                <a:moveTo>
                  <a:pt x="0" y="0"/>
                </a:moveTo>
                <a:lnTo>
                  <a:pt x="0" y="3169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604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756914"/>
            <a:ext cx="0" cy="165100"/>
          </a:xfrm>
          <a:custGeom>
            <a:avLst/>
            <a:gdLst/>
            <a:ahLst/>
            <a:cxnLst/>
            <a:rect l="l" t="t" r="r" b="b"/>
            <a:pathLst>
              <a:path h="165100">
                <a:moveTo>
                  <a:pt x="0" y="0"/>
                </a:moveTo>
                <a:lnTo>
                  <a:pt x="0" y="1645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40617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42141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4366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518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6713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823714"/>
            <a:ext cx="0" cy="317500"/>
          </a:xfrm>
          <a:custGeom>
            <a:avLst/>
            <a:gdLst/>
            <a:ahLst/>
            <a:cxnLst/>
            <a:rect l="l" t="t" r="r" b="b"/>
            <a:pathLst>
              <a:path h="317500">
                <a:moveTo>
                  <a:pt x="0" y="0"/>
                </a:moveTo>
                <a:lnTo>
                  <a:pt x="0" y="3169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5280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54333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55857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5738114"/>
            <a:ext cx="0" cy="58419"/>
          </a:xfrm>
          <a:custGeom>
            <a:avLst/>
            <a:gdLst/>
            <a:ahLst/>
            <a:cxnLst/>
            <a:rect l="l" t="t" r="r" b="b"/>
            <a:pathLst>
              <a:path h="58420">
                <a:moveTo>
                  <a:pt x="0" y="0"/>
                </a:moveTo>
                <a:lnTo>
                  <a:pt x="0" y="57848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400" spc="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sz="14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465070" y="935862"/>
            <a:ext cx="43218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Times New Roman"/>
                <a:cs typeface="Times New Roman"/>
              </a:rPr>
              <a:t>Таблица </a:t>
            </a:r>
            <a:r>
              <a:rPr sz="1600" b="1" spc="-25" dirty="0">
                <a:latin typeface="Times New Roman"/>
                <a:cs typeface="Times New Roman"/>
              </a:rPr>
              <a:t>5115 </a:t>
            </a:r>
            <a:r>
              <a:rPr sz="1600" b="1" spc="-30" dirty="0">
                <a:latin typeface="Times New Roman"/>
                <a:cs typeface="Times New Roman"/>
              </a:rPr>
              <a:t>«Ультразвуковые</a:t>
            </a:r>
            <a:r>
              <a:rPr sz="1600" b="1" spc="3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исследования»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938270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429125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180329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242939" y="1467611"/>
            <a:ext cx="0" cy="4889500"/>
          </a:xfrm>
          <a:custGeom>
            <a:avLst/>
            <a:gdLst/>
            <a:ahLst/>
            <a:cxnLst/>
            <a:rect l="l" t="t" r="r" b="b"/>
            <a:pathLst>
              <a:path h="4889500">
                <a:moveTo>
                  <a:pt x="0" y="0"/>
                </a:moveTo>
                <a:lnTo>
                  <a:pt x="0" y="4889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018273" y="1467611"/>
            <a:ext cx="0" cy="4889500"/>
          </a:xfrm>
          <a:custGeom>
            <a:avLst/>
            <a:gdLst/>
            <a:ahLst/>
            <a:cxnLst/>
            <a:rect l="l" t="t" r="r" b="b"/>
            <a:pathLst>
              <a:path h="4889500">
                <a:moveTo>
                  <a:pt x="0" y="0"/>
                </a:moveTo>
                <a:lnTo>
                  <a:pt x="0" y="4889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791450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173979" y="1473961"/>
            <a:ext cx="2623820" cy="0"/>
          </a:xfrm>
          <a:custGeom>
            <a:avLst/>
            <a:gdLst/>
            <a:ahLst/>
            <a:cxnLst/>
            <a:rect l="l" t="t" r="r" b="b"/>
            <a:pathLst>
              <a:path w="2623820">
                <a:moveTo>
                  <a:pt x="0" y="0"/>
                </a:moveTo>
                <a:lnTo>
                  <a:pt x="262382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61187" y="2540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61187" y="2693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61187" y="2845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61187" y="3150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61187" y="3302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61187" y="3455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61187" y="3607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61187" y="3759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61187" y="3912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61187" y="4369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61187" y="4521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61187" y="4674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61187" y="4826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61187" y="4979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61187" y="5131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61187" y="5588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61187" y="5741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61187" y="5893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61187" y="6045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61187" y="6198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67537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748521" y="1390650"/>
            <a:ext cx="0" cy="4966970"/>
          </a:xfrm>
          <a:custGeom>
            <a:avLst/>
            <a:gdLst/>
            <a:ahLst/>
            <a:cxnLst/>
            <a:rect l="l" t="t" r="r" b="b"/>
            <a:pathLst>
              <a:path h="4966970">
                <a:moveTo>
                  <a:pt x="0" y="0"/>
                </a:moveTo>
                <a:lnTo>
                  <a:pt x="0" y="49664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61187" y="1397000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61187" y="6350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1807210" y="1901825"/>
            <a:ext cx="82931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122546" y="1825625"/>
            <a:ext cx="152400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999103" y="1978025"/>
            <a:ext cx="38036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стр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646929" y="1901825"/>
            <a:ext cx="31432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се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6390004" y="1437005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6378321" y="1382013"/>
            <a:ext cx="215900" cy="102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5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них: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8056244" y="1444625"/>
            <a:ext cx="459105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гр.</a:t>
            </a:r>
            <a:r>
              <a:rPr sz="10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6: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884032" y="1597025"/>
            <a:ext cx="81089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направленных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8208644" y="1749425"/>
            <a:ext cx="155575" cy="140335"/>
          </a:xfrm>
          <a:custGeom>
            <a:avLst/>
            <a:gdLst/>
            <a:ahLst/>
            <a:cxnLst/>
            <a:rect l="l" t="t" r="r" b="b"/>
            <a:pathLst>
              <a:path w="155575" h="140335">
                <a:moveTo>
                  <a:pt x="0" y="140208"/>
                </a:moveTo>
                <a:lnTo>
                  <a:pt x="155448" y="140208"/>
                </a:lnTo>
                <a:lnTo>
                  <a:pt x="1554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8197342" y="1723389"/>
            <a:ext cx="1485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7868793" y="1901825"/>
            <a:ext cx="841375" cy="140335"/>
          </a:xfrm>
          <a:custGeom>
            <a:avLst/>
            <a:gdLst/>
            <a:ahLst/>
            <a:cxnLst/>
            <a:rect l="l" t="t" r="r" b="b"/>
            <a:pathLst>
              <a:path w="841375" h="140335">
                <a:moveTo>
                  <a:pt x="0" y="140208"/>
                </a:moveTo>
                <a:lnTo>
                  <a:pt x="841248" y="140208"/>
                </a:lnTo>
                <a:lnTo>
                  <a:pt x="8412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7857490" y="1875789"/>
            <a:ext cx="8280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зне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8007477" y="2054225"/>
            <a:ext cx="485140" cy="140335"/>
          </a:xfrm>
          <a:custGeom>
            <a:avLst/>
            <a:gdLst/>
            <a:ahLst/>
            <a:cxnLst/>
            <a:rect l="l" t="t" r="r" b="b"/>
            <a:pathLst>
              <a:path w="485140" h="140335">
                <a:moveTo>
                  <a:pt x="0" y="140208"/>
                </a:moveTo>
                <a:lnTo>
                  <a:pt x="484631" y="140208"/>
                </a:lnTo>
                <a:lnTo>
                  <a:pt x="48463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512682" y="205422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7996173" y="2028189"/>
            <a:ext cx="552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ато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854442" y="2180589"/>
            <a:ext cx="819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900796" y="2206625"/>
            <a:ext cx="81089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2222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натомические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7900796" y="2359025"/>
            <a:ext cx="75057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сс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едо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5681726" y="1483105"/>
            <a:ext cx="90170" cy="140335"/>
          </a:xfrm>
          <a:custGeom>
            <a:avLst/>
            <a:gdLst/>
            <a:ahLst/>
            <a:cxnLst/>
            <a:rect l="l" t="t" r="r" b="b"/>
            <a:pathLst>
              <a:path w="90170" h="140334">
                <a:moveTo>
                  <a:pt x="0" y="140208"/>
                </a:moveTo>
                <a:lnTo>
                  <a:pt x="89915" y="140208"/>
                </a:lnTo>
                <a:lnTo>
                  <a:pt x="899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5670041" y="1457071"/>
            <a:ext cx="857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5264150" y="1635505"/>
            <a:ext cx="931544" cy="140335"/>
          </a:xfrm>
          <a:custGeom>
            <a:avLst/>
            <a:gdLst/>
            <a:ahLst/>
            <a:cxnLst/>
            <a:rect l="l" t="t" r="r" b="b"/>
            <a:pathLst>
              <a:path w="931545" h="140335">
                <a:moveTo>
                  <a:pt x="0" y="140208"/>
                </a:moveTo>
                <a:lnTo>
                  <a:pt x="931163" y="140208"/>
                </a:lnTo>
                <a:lnTo>
                  <a:pt x="9311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5252465" y="1609471"/>
            <a:ext cx="919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подразделениях,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74" name="object 74"/>
          <p:cNvGraphicFramePr>
            <a:graphicFrameLocks noGrp="1"/>
          </p:cNvGraphicFramePr>
          <p:nvPr/>
        </p:nvGraphicFramePr>
        <p:xfrm>
          <a:off x="5331205" y="1775714"/>
          <a:ext cx="785495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030"/>
                <a:gridCol w="554990"/>
                <a:gridCol w="117475"/>
              </a:tblGrid>
              <a:tr h="152400">
                <a:tc gridSpan="3">
                  <a:txBody>
                    <a:bodyPr/>
                    <a:lstStyle/>
                    <a:p>
                      <a:pPr marL="38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оказывающих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gridSpan="3"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медицинскую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5" name="object 75"/>
          <p:cNvSpPr/>
          <p:nvPr/>
        </p:nvSpPr>
        <p:spPr>
          <a:xfrm>
            <a:off x="5320538" y="2245105"/>
            <a:ext cx="817244" cy="140335"/>
          </a:xfrm>
          <a:custGeom>
            <a:avLst/>
            <a:gdLst/>
            <a:ahLst/>
            <a:cxnLst/>
            <a:rect l="l" t="t" r="r" b="b"/>
            <a:pathLst>
              <a:path w="817245" h="140335">
                <a:moveTo>
                  <a:pt x="0" y="140208"/>
                </a:moveTo>
                <a:lnTo>
                  <a:pt x="816863" y="140208"/>
                </a:lnTo>
                <a:lnTo>
                  <a:pt x="8168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5308853" y="2219070"/>
            <a:ext cx="806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ато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5465317" y="2397505"/>
            <a:ext cx="490855" cy="140335"/>
          </a:xfrm>
          <a:custGeom>
            <a:avLst/>
            <a:gdLst/>
            <a:ahLst/>
            <a:cxnLst/>
            <a:rect l="l" t="t" r="r" b="b"/>
            <a:pathLst>
              <a:path w="490854" h="140335">
                <a:moveTo>
                  <a:pt x="0" y="140208"/>
                </a:moveTo>
                <a:lnTo>
                  <a:pt x="490727" y="140208"/>
                </a:lnTo>
                <a:lnTo>
                  <a:pt x="4907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5453634" y="2371724"/>
            <a:ext cx="5175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6339204" y="1787905"/>
            <a:ext cx="620395" cy="140335"/>
          </a:xfrm>
          <a:custGeom>
            <a:avLst/>
            <a:gdLst/>
            <a:ahLst/>
            <a:cxnLst/>
            <a:rect l="l" t="t" r="r" b="b"/>
            <a:pathLst>
              <a:path w="620395" h="140335">
                <a:moveTo>
                  <a:pt x="0" y="140208"/>
                </a:moveTo>
                <a:lnTo>
                  <a:pt x="620268" y="140208"/>
                </a:lnTo>
                <a:lnTo>
                  <a:pt x="6202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6327394" y="1761870"/>
            <a:ext cx="6089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6383401" y="1940305"/>
            <a:ext cx="528955" cy="140335"/>
          </a:xfrm>
          <a:custGeom>
            <a:avLst/>
            <a:gdLst/>
            <a:ahLst/>
            <a:cxnLst/>
            <a:rect l="l" t="t" r="r" b="b"/>
            <a:pathLst>
              <a:path w="528954" h="140335">
                <a:moveTo>
                  <a:pt x="0" y="140208"/>
                </a:moveTo>
                <a:lnTo>
                  <a:pt x="528827" y="140208"/>
                </a:lnTo>
                <a:lnTo>
                  <a:pt x="5288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6371590" y="1914270"/>
            <a:ext cx="5187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ев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6325489" y="2092705"/>
            <a:ext cx="609600" cy="140335"/>
          </a:xfrm>
          <a:custGeom>
            <a:avLst/>
            <a:gdLst/>
            <a:ahLst/>
            <a:cxnLst/>
            <a:rect l="l" t="t" r="r" b="b"/>
            <a:pathLst>
              <a:path w="609600" h="140335">
                <a:moveTo>
                  <a:pt x="0" y="140208"/>
                </a:moveTo>
                <a:lnTo>
                  <a:pt x="609599" y="140208"/>
                </a:lnTo>
                <a:lnTo>
                  <a:pt x="60959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6313678" y="2066670"/>
            <a:ext cx="6350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ц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7107935" y="1559305"/>
            <a:ext cx="629920" cy="140335"/>
          </a:xfrm>
          <a:custGeom>
            <a:avLst/>
            <a:gdLst/>
            <a:ahLst/>
            <a:cxnLst/>
            <a:rect l="l" t="t" r="r" b="b"/>
            <a:pathLst>
              <a:path w="629920" h="140335">
                <a:moveTo>
                  <a:pt x="0" y="140208"/>
                </a:moveTo>
                <a:lnTo>
                  <a:pt x="629412" y="140208"/>
                </a:lnTo>
                <a:lnTo>
                  <a:pt x="6294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7096506" y="1533271"/>
            <a:ext cx="6178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7059168" y="1711705"/>
            <a:ext cx="690880" cy="140335"/>
          </a:xfrm>
          <a:custGeom>
            <a:avLst/>
            <a:gdLst/>
            <a:ahLst/>
            <a:cxnLst/>
            <a:rect l="l" t="t" r="r" b="b"/>
            <a:pathLst>
              <a:path w="690879" h="140335">
                <a:moveTo>
                  <a:pt x="0" y="140208"/>
                </a:moveTo>
                <a:lnTo>
                  <a:pt x="690372" y="140208"/>
                </a:lnTo>
                <a:lnTo>
                  <a:pt x="6903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7047738" y="1685670"/>
            <a:ext cx="7162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интервецион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7084314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104888" y="1864105"/>
            <a:ext cx="215265" cy="140335"/>
          </a:xfrm>
          <a:custGeom>
            <a:avLst/>
            <a:gdLst/>
            <a:ahLst/>
            <a:cxnLst/>
            <a:rect l="l" t="t" r="r" b="b"/>
            <a:pathLst>
              <a:path w="215265" h="140335">
                <a:moveTo>
                  <a:pt x="0" y="140208"/>
                </a:moveTo>
                <a:lnTo>
                  <a:pt x="214883" y="140208"/>
                </a:lnTo>
                <a:lnTo>
                  <a:pt x="21488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337297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505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354823" y="1864105"/>
            <a:ext cx="350520" cy="140335"/>
          </a:xfrm>
          <a:custGeom>
            <a:avLst/>
            <a:gdLst/>
            <a:ahLst/>
            <a:cxnLst/>
            <a:rect l="l" t="t" r="r" b="b"/>
            <a:pathLst>
              <a:path w="350520" h="140335">
                <a:moveTo>
                  <a:pt x="0" y="140208"/>
                </a:moveTo>
                <a:lnTo>
                  <a:pt x="350520" y="140208"/>
                </a:lnTo>
                <a:lnTo>
                  <a:pt x="3505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725918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7052309" y="1838070"/>
            <a:ext cx="7092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-ных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вмеша-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7089647" y="2016505"/>
            <a:ext cx="402590" cy="140335"/>
          </a:xfrm>
          <a:custGeom>
            <a:avLst/>
            <a:gdLst/>
            <a:ahLst/>
            <a:cxnLst/>
            <a:rect l="l" t="t" r="r" b="b"/>
            <a:pathLst>
              <a:path w="402590" h="140335">
                <a:moveTo>
                  <a:pt x="0" y="140208"/>
                </a:moveTo>
                <a:lnTo>
                  <a:pt x="402335" y="140208"/>
                </a:lnTo>
                <a:lnTo>
                  <a:pt x="40233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508747" y="20165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35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525511" y="2016505"/>
            <a:ext cx="228600" cy="140335"/>
          </a:xfrm>
          <a:custGeom>
            <a:avLst/>
            <a:gdLst/>
            <a:ahLst/>
            <a:cxnLst/>
            <a:rect l="l" t="t" r="r" b="b"/>
            <a:pathLst>
              <a:path w="228600" h="140335">
                <a:moveTo>
                  <a:pt x="0" y="140208"/>
                </a:moveTo>
                <a:lnTo>
                  <a:pt x="228600" y="140208"/>
                </a:lnTo>
                <a:lnTo>
                  <a:pt x="22860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7078218" y="1990470"/>
            <a:ext cx="6565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тельств</a:t>
            </a:r>
            <a:r>
              <a:rPr sz="1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7117080" y="2168905"/>
            <a:ext cx="60833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контролем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7281671" y="2321305"/>
            <a:ext cx="245745" cy="140335"/>
          </a:xfrm>
          <a:custGeom>
            <a:avLst/>
            <a:gdLst/>
            <a:ahLst/>
            <a:cxnLst/>
            <a:rect l="l" t="t" r="r" b="b"/>
            <a:pathLst>
              <a:path w="245745" h="140335">
                <a:moveTo>
                  <a:pt x="0" y="140208"/>
                </a:moveTo>
                <a:lnTo>
                  <a:pt x="245364" y="140208"/>
                </a:lnTo>
                <a:lnTo>
                  <a:pt x="2453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7270242" y="2295220"/>
            <a:ext cx="2711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2201926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2157476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4183507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4139565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4803902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4759833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5710682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5666994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6630289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6586473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7405116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7361681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8269605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8226297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502183" y="2702305"/>
            <a:ext cx="2060575" cy="140335"/>
          </a:xfrm>
          <a:custGeom>
            <a:avLst/>
            <a:gdLst/>
            <a:ahLst/>
            <a:cxnLst/>
            <a:rect l="l" t="t" r="r" b="b"/>
            <a:pathLst>
              <a:path w="2060575" h="140335">
                <a:moveTo>
                  <a:pt x="0" y="140208"/>
                </a:moveTo>
                <a:lnTo>
                  <a:pt x="2060448" y="140208"/>
                </a:lnTo>
                <a:lnTo>
                  <a:pt x="20604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562605" y="2702305"/>
            <a:ext cx="41275" cy="140335"/>
          </a:xfrm>
          <a:custGeom>
            <a:avLst/>
            <a:gdLst/>
            <a:ahLst/>
            <a:cxnLst/>
            <a:rect l="l" t="t" r="r" b="b"/>
            <a:pathLst>
              <a:path w="41275" h="140335">
                <a:moveTo>
                  <a:pt x="0" y="140208"/>
                </a:moveTo>
                <a:lnTo>
                  <a:pt x="41148" y="140208"/>
                </a:lnTo>
                <a:lnTo>
                  <a:pt x="411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603754" y="2702305"/>
            <a:ext cx="33655" cy="140335"/>
          </a:xfrm>
          <a:custGeom>
            <a:avLst/>
            <a:gdLst/>
            <a:ahLst/>
            <a:cxnLst/>
            <a:rect l="l" t="t" r="r" b="b"/>
            <a:pathLst>
              <a:path w="33655" h="140335">
                <a:moveTo>
                  <a:pt x="0" y="140208"/>
                </a:moveTo>
                <a:lnTo>
                  <a:pt x="33527" y="140208"/>
                </a:lnTo>
                <a:lnTo>
                  <a:pt x="335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637282" y="2702305"/>
            <a:ext cx="288290" cy="140335"/>
          </a:xfrm>
          <a:custGeom>
            <a:avLst/>
            <a:gdLst/>
            <a:ahLst/>
            <a:cxnLst/>
            <a:rect l="l" t="t" r="r" b="b"/>
            <a:pathLst>
              <a:path w="288289" h="140335">
                <a:moveTo>
                  <a:pt x="0" y="140208"/>
                </a:moveTo>
                <a:lnTo>
                  <a:pt x="288036" y="140208"/>
                </a:lnTo>
                <a:lnTo>
                  <a:pt x="2880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 txBox="1"/>
          <p:nvPr/>
        </p:nvSpPr>
        <p:spPr>
          <a:xfrm>
            <a:off x="489610" y="2676524"/>
            <a:ext cx="24479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Ультразвуковые исследования (УЗИ) -</a:t>
            </a:r>
            <a:r>
              <a:rPr sz="1000" spc="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4183507" y="27023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 txBox="1"/>
          <p:nvPr/>
        </p:nvSpPr>
        <p:spPr>
          <a:xfrm>
            <a:off x="4139565" y="26765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502183" y="2854705"/>
            <a:ext cx="662940" cy="140335"/>
          </a:xfrm>
          <a:custGeom>
            <a:avLst/>
            <a:gdLst/>
            <a:ahLst/>
            <a:cxnLst/>
            <a:rect l="l" t="t" r="r" b="b"/>
            <a:pathLst>
              <a:path w="662940" h="140335">
                <a:moveTo>
                  <a:pt x="0" y="140208"/>
                </a:moveTo>
                <a:lnTo>
                  <a:pt x="662940" y="140208"/>
                </a:lnTo>
                <a:lnTo>
                  <a:pt x="6629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 txBox="1"/>
          <p:nvPr/>
        </p:nvSpPr>
        <p:spPr>
          <a:xfrm>
            <a:off x="489610" y="2828924"/>
            <a:ext cx="6883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 том</a:t>
            </a:r>
            <a:r>
              <a:rPr sz="10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числе: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573811" y="3007105"/>
            <a:ext cx="276225" cy="140335"/>
          </a:xfrm>
          <a:custGeom>
            <a:avLst/>
            <a:gdLst/>
            <a:ahLst/>
            <a:cxnLst/>
            <a:rect l="l" t="t" r="r" b="b"/>
            <a:pathLst>
              <a:path w="276225" h="140335">
                <a:moveTo>
                  <a:pt x="0" y="140208"/>
                </a:moveTo>
                <a:lnTo>
                  <a:pt x="275844" y="140208"/>
                </a:lnTo>
                <a:lnTo>
                  <a:pt x="2758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849655" y="3007105"/>
            <a:ext cx="492759" cy="140335"/>
          </a:xfrm>
          <a:custGeom>
            <a:avLst/>
            <a:gdLst/>
            <a:ahLst/>
            <a:cxnLst/>
            <a:rect l="l" t="t" r="r" b="b"/>
            <a:pathLst>
              <a:path w="492759" h="140335">
                <a:moveTo>
                  <a:pt x="0" y="140208"/>
                </a:moveTo>
                <a:lnTo>
                  <a:pt x="492252" y="140208"/>
                </a:lnTo>
                <a:lnTo>
                  <a:pt x="49225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1362455" y="3007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1383030" y="3007105"/>
            <a:ext cx="619125" cy="140335"/>
          </a:xfrm>
          <a:custGeom>
            <a:avLst/>
            <a:gdLst/>
            <a:ahLst/>
            <a:cxnLst/>
            <a:rect l="l" t="t" r="r" b="b"/>
            <a:pathLst>
              <a:path w="619125" h="140335">
                <a:moveTo>
                  <a:pt x="0" y="140208"/>
                </a:moveTo>
                <a:lnTo>
                  <a:pt x="618744" y="140208"/>
                </a:lnTo>
                <a:lnTo>
                  <a:pt x="6187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2020061" y="3007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6575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2038350" y="3007105"/>
            <a:ext cx="494030" cy="140335"/>
          </a:xfrm>
          <a:custGeom>
            <a:avLst/>
            <a:gdLst/>
            <a:ahLst/>
            <a:cxnLst/>
            <a:rect l="l" t="t" r="r" b="b"/>
            <a:pathLst>
              <a:path w="494030" h="140335">
                <a:moveTo>
                  <a:pt x="0" y="140208"/>
                </a:moveTo>
                <a:lnTo>
                  <a:pt x="493775" y="140208"/>
                </a:lnTo>
                <a:lnTo>
                  <a:pt x="49377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2532126" y="3007105"/>
            <a:ext cx="64135" cy="140335"/>
          </a:xfrm>
          <a:custGeom>
            <a:avLst/>
            <a:gdLst/>
            <a:ahLst/>
            <a:cxnLst/>
            <a:rect l="l" t="t" r="r" b="b"/>
            <a:pathLst>
              <a:path w="64135" h="140335">
                <a:moveTo>
                  <a:pt x="0" y="140208"/>
                </a:moveTo>
                <a:lnTo>
                  <a:pt x="64007" y="140208"/>
                </a:lnTo>
                <a:lnTo>
                  <a:pt x="6400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2596133" y="3007105"/>
            <a:ext cx="32384" cy="140335"/>
          </a:xfrm>
          <a:custGeom>
            <a:avLst/>
            <a:gdLst/>
            <a:ahLst/>
            <a:cxnLst/>
            <a:rect l="l" t="t" r="r" b="b"/>
            <a:pathLst>
              <a:path w="32385" h="140335">
                <a:moveTo>
                  <a:pt x="0" y="140208"/>
                </a:moveTo>
                <a:lnTo>
                  <a:pt x="32003" y="140208"/>
                </a:lnTo>
                <a:lnTo>
                  <a:pt x="3200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2628138" y="3007105"/>
            <a:ext cx="321945" cy="140335"/>
          </a:xfrm>
          <a:custGeom>
            <a:avLst/>
            <a:gdLst/>
            <a:ahLst/>
            <a:cxnLst/>
            <a:rect l="l" t="t" r="r" b="b"/>
            <a:pathLst>
              <a:path w="321944" h="140335">
                <a:moveTo>
                  <a:pt x="0" y="140208"/>
                </a:moveTo>
                <a:lnTo>
                  <a:pt x="321563" y="140208"/>
                </a:lnTo>
                <a:lnTo>
                  <a:pt x="3215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 txBox="1"/>
          <p:nvPr/>
        </p:nvSpPr>
        <p:spPr>
          <a:xfrm>
            <a:off x="561238" y="2981324"/>
            <a:ext cx="23672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сердечно-сосудистой системы –</a:t>
            </a:r>
            <a:r>
              <a:rPr sz="1000" spc="1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4183507" y="2930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 txBox="1"/>
          <p:nvPr/>
        </p:nvSpPr>
        <p:spPr>
          <a:xfrm>
            <a:off x="4139565" y="2905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682015" y="3159505"/>
            <a:ext cx="93345" cy="140335"/>
          </a:xfrm>
          <a:custGeom>
            <a:avLst/>
            <a:gdLst/>
            <a:ahLst/>
            <a:cxnLst/>
            <a:rect l="l" t="t" r="r" b="b"/>
            <a:pathLst>
              <a:path w="93345" h="140335">
                <a:moveTo>
                  <a:pt x="0" y="140208"/>
                </a:moveTo>
                <a:lnTo>
                  <a:pt x="92964" y="140208"/>
                </a:lnTo>
                <a:lnTo>
                  <a:pt x="929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74979" y="3159505"/>
            <a:ext cx="1651000" cy="140335"/>
          </a:xfrm>
          <a:custGeom>
            <a:avLst/>
            <a:gdLst/>
            <a:ahLst/>
            <a:cxnLst/>
            <a:rect l="l" t="t" r="r" b="b"/>
            <a:pathLst>
              <a:path w="1651000" h="140335">
                <a:moveTo>
                  <a:pt x="0" y="140208"/>
                </a:moveTo>
                <a:lnTo>
                  <a:pt x="1650492" y="140208"/>
                </a:lnTo>
                <a:lnTo>
                  <a:pt x="165049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762406" y="3133724"/>
            <a:ext cx="16751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исследование</a:t>
            </a:r>
            <a:r>
              <a:rPr sz="1000" spc="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сосудов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4102734" y="31595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 txBox="1"/>
          <p:nvPr/>
        </p:nvSpPr>
        <p:spPr>
          <a:xfrm>
            <a:off x="4090796" y="3133724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682015" y="3311905"/>
            <a:ext cx="283845" cy="140335"/>
          </a:xfrm>
          <a:custGeom>
            <a:avLst/>
            <a:gdLst/>
            <a:ahLst/>
            <a:cxnLst/>
            <a:rect l="l" t="t" r="r" b="b"/>
            <a:pathLst>
              <a:path w="283844" h="140335">
                <a:moveTo>
                  <a:pt x="0" y="140208"/>
                </a:moveTo>
                <a:lnTo>
                  <a:pt x="283463" y="140208"/>
                </a:lnTo>
                <a:lnTo>
                  <a:pt x="2834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965479" y="3311905"/>
            <a:ext cx="1417320" cy="140335"/>
          </a:xfrm>
          <a:custGeom>
            <a:avLst/>
            <a:gdLst/>
            <a:ahLst/>
            <a:cxnLst/>
            <a:rect l="l" t="t" r="r" b="b"/>
            <a:pathLst>
              <a:path w="1417320" h="140335">
                <a:moveTo>
                  <a:pt x="0" y="140208"/>
                </a:moveTo>
                <a:lnTo>
                  <a:pt x="1417320" y="140208"/>
                </a:lnTo>
                <a:lnTo>
                  <a:pt x="14173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952906" y="3286125"/>
            <a:ext cx="1441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слепым</a:t>
            </a:r>
            <a:r>
              <a:rPr sz="1000" spc="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доплером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4055490" y="3311905"/>
            <a:ext cx="256540" cy="140335"/>
          </a:xfrm>
          <a:custGeom>
            <a:avLst/>
            <a:gdLst/>
            <a:ahLst/>
            <a:cxnLst/>
            <a:rect l="l" t="t" r="r" b="b"/>
            <a:pathLst>
              <a:path w="256539" h="140335">
                <a:moveTo>
                  <a:pt x="0" y="140208"/>
                </a:moveTo>
                <a:lnTo>
                  <a:pt x="256032" y="140208"/>
                </a:lnTo>
                <a:lnTo>
                  <a:pt x="25603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4043553" y="3286125"/>
            <a:ext cx="280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517423" y="34643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0479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532663" y="3464305"/>
            <a:ext cx="977265" cy="140335"/>
          </a:xfrm>
          <a:custGeom>
            <a:avLst/>
            <a:gdLst/>
            <a:ahLst/>
            <a:cxnLst/>
            <a:rect l="l" t="t" r="r" b="b"/>
            <a:pathLst>
              <a:path w="977265" h="140335">
                <a:moveTo>
                  <a:pt x="0" y="140208"/>
                </a:moveTo>
                <a:lnTo>
                  <a:pt x="976883" y="140208"/>
                </a:lnTo>
                <a:lnTo>
                  <a:pt x="97688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 txBox="1"/>
          <p:nvPr/>
        </p:nvSpPr>
        <p:spPr>
          <a:xfrm>
            <a:off x="520090" y="3438525"/>
            <a:ext cx="10026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Эхокардиографии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4183507" y="34643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 txBox="1"/>
          <p:nvPr/>
        </p:nvSpPr>
        <p:spPr>
          <a:xfrm>
            <a:off x="4139565" y="343852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7359395" y="34643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 txBox="1"/>
          <p:nvPr/>
        </p:nvSpPr>
        <p:spPr>
          <a:xfrm>
            <a:off x="7347966" y="34385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8223884" y="34643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 txBox="1"/>
          <p:nvPr/>
        </p:nvSpPr>
        <p:spPr>
          <a:xfrm>
            <a:off x="8212581" y="34385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502183" y="3616705"/>
            <a:ext cx="125095" cy="140335"/>
          </a:xfrm>
          <a:custGeom>
            <a:avLst/>
            <a:gdLst/>
            <a:ahLst/>
            <a:cxnLst/>
            <a:rect l="l" t="t" r="r" b="b"/>
            <a:pathLst>
              <a:path w="125095" h="140335">
                <a:moveTo>
                  <a:pt x="0" y="140208"/>
                </a:moveTo>
                <a:lnTo>
                  <a:pt x="124968" y="140208"/>
                </a:lnTo>
                <a:lnTo>
                  <a:pt x="124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627151" y="3616705"/>
            <a:ext cx="2062480" cy="140335"/>
          </a:xfrm>
          <a:custGeom>
            <a:avLst/>
            <a:gdLst/>
            <a:ahLst/>
            <a:cxnLst/>
            <a:rect l="l" t="t" r="r" b="b"/>
            <a:pathLst>
              <a:path w="2062480" h="140335">
                <a:moveTo>
                  <a:pt x="0" y="140208"/>
                </a:moveTo>
                <a:lnTo>
                  <a:pt x="2061972" y="140208"/>
                </a:lnTo>
                <a:lnTo>
                  <a:pt x="20619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614578" y="3590925"/>
            <a:ext cx="1641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чрезпищеводная</a:t>
            </a:r>
            <a:r>
              <a:rPr sz="10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ЭХО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4102734" y="36167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4090796" y="359092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7359395" y="3616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 txBox="1"/>
          <p:nvPr/>
        </p:nvSpPr>
        <p:spPr>
          <a:xfrm>
            <a:off x="7347966" y="35909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8223884" y="3616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 txBox="1"/>
          <p:nvPr/>
        </p:nvSpPr>
        <p:spPr>
          <a:xfrm>
            <a:off x="8212581" y="35909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1133119" y="3769105"/>
            <a:ext cx="634365" cy="140335"/>
          </a:xfrm>
          <a:custGeom>
            <a:avLst/>
            <a:gdLst/>
            <a:ahLst/>
            <a:cxnLst/>
            <a:rect l="l" t="t" r="r" b="b"/>
            <a:pathLst>
              <a:path w="634364" h="140335">
                <a:moveTo>
                  <a:pt x="0" y="140208"/>
                </a:moveTo>
                <a:lnTo>
                  <a:pt x="633984" y="140208"/>
                </a:lnTo>
                <a:lnTo>
                  <a:pt x="6339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1767077" y="3769105"/>
            <a:ext cx="344805" cy="140335"/>
          </a:xfrm>
          <a:custGeom>
            <a:avLst/>
            <a:gdLst/>
            <a:ahLst/>
            <a:cxnLst/>
            <a:rect l="l" t="t" r="r" b="b"/>
            <a:pathLst>
              <a:path w="344805" h="140335">
                <a:moveTo>
                  <a:pt x="0" y="140208"/>
                </a:moveTo>
                <a:lnTo>
                  <a:pt x="344424" y="140208"/>
                </a:lnTo>
                <a:lnTo>
                  <a:pt x="34442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132076" y="3769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152650" y="3769105"/>
            <a:ext cx="951230" cy="140335"/>
          </a:xfrm>
          <a:custGeom>
            <a:avLst/>
            <a:gdLst/>
            <a:ahLst/>
            <a:cxnLst/>
            <a:rect l="l" t="t" r="r" b="b"/>
            <a:pathLst>
              <a:path w="951230" h="140335">
                <a:moveTo>
                  <a:pt x="0" y="140208"/>
                </a:moveTo>
                <a:lnTo>
                  <a:pt x="950976" y="140208"/>
                </a:lnTo>
                <a:lnTo>
                  <a:pt x="9509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1754885" y="3743401"/>
            <a:ext cx="13620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стресс-эхокардиографии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4102734" y="37691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/>
          <p:nvPr/>
        </p:nvSpPr>
        <p:spPr>
          <a:xfrm>
            <a:off x="4090796" y="3743401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7359395" y="37691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7347966" y="3743401"/>
            <a:ext cx="117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8223884" y="37691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 txBox="1"/>
          <p:nvPr/>
        </p:nvSpPr>
        <p:spPr>
          <a:xfrm>
            <a:off x="8212581" y="3743401"/>
            <a:ext cx="117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573811" y="3921505"/>
            <a:ext cx="3284220" cy="140335"/>
          </a:xfrm>
          <a:custGeom>
            <a:avLst/>
            <a:gdLst/>
            <a:ahLst/>
            <a:cxnLst/>
            <a:rect l="l" t="t" r="r" b="b"/>
            <a:pathLst>
              <a:path w="3284220" h="140335">
                <a:moveTo>
                  <a:pt x="0" y="140208"/>
                </a:moveTo>
                <a:lnTo>
                  <a:pt x="3284220" y="140208"/>
                </a:lnTo>
                <a:lnTo>
                  <a:pt x="32842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 txBox="1"/>
          <p:nvPr/>
        </p:nvSpPr>
        <p:spPr>
          <a:xfrm>
            <a:off x="561238" y="3896105"/>
            <a:ext cx="32696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органов брюшной полости,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включая</a:t>
            </a:r>
            <a:r>
              <a:rPr sz="1000" spc="1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гепатобилиарную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573811" y="4073905"/>
            <a:ext cx="464820" cy="140335"/>
          </a:xfrm>
          <a:custGeom>
            <a:avLst/>
            <a:gdLst/>
            <a:ahLst/>
            <a:cxnLst/>
            <a:rect l="l" t="t" r="r" b="b"/>
            <a:pathLst>
              <a:path w="464819" h="140335">
                <a:moveTo>
                  <a:pt x="0" y="140208"/>
                </a:moveTo>
                <a:lnTo>
                  <a:pt x="464820" y="140208"/>
                </a:lnTo>
                <a:lnTo>
                  <a:pt x="4648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 txBox="1"/>
          <p:nvPr/>
        </p:nvSpPr>
        <p:spPr>
          <a:xfrm>
            <a:off x="561238" y="4048505"/>
            <a:ext cx="4902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сте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573811" y="4226305"/>
            <a:ext cx="253365" cy="140335"/>
          </a:xfrm>
          <a:custGeom>
            <a:avLst/>
            <a:gdLst/>
            <a:ahLst/>
            <a:cxnLst/>
            <a:rect l="l" t="t" r="r" b="b"/>
            <a:pathLst>
              <a:path w="253365" h="140335">
                <a:moveTo>
                  <a:pt x="0" y="140208"/>
                </a:moveTo>
                <a:lnTo>
                  <a:pt x="252984" y="140208"/>
                </a:lnTo>
                <a:lnTo>
                  <a:pt x="2529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826795" y="4226305"/>
            <a:ext cx="2194560" cy="140335"/>
          </a:xfrm>
          <a:custGeom>
            <a:avLst/>
            <a:gdLst/>
            <a:ahLst/>
            <a:cxnLst/>
            <a:rect l="l" t="t" r="r" b="b"/>
            <a:pathLst>
              <a:path w="2194560" h="140335">
                <a:moveTo>
                  <a:pt x="0" y="140208"/>
                </a:moveTo>
                <a:lnTo>
                  <a:pt x="2194560" y="140208"/>
                </a:lnTo>
                <a:lnTo>
                  <a:pt x="219456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 txBox="1"/>
          <p:nvPr/>
        </p:nvSpPr>
        <p:spPr>
          <a:xfrm>
            <a:off x="814222" y="4200905"/>
            <a:ext cx="22186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селезенку, мезентериальные</a:t>
            </a:r>
            <a:r>
              <a:rPr sz="1000" spc="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лимфоузлы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4183507" y="4073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 txBox="1"/>
          <p:nvPr/>
        </p:nvSpPr>
        <p:spPr>
          <a:xfrm>
            <a:off x="4139565" y="40485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502183" y="4378705"/>
            <a:ext cx="315595" cy="140335"/>
          </a:xfrm>
          <a:custGeom>
            <a:avLst/>
            <a:gdLst/>
            <a:ahLst/>
            <a:cxnLst/>
            <a:rect l="l" t="t" r="r" b="b"/>
            <a:pathLst>
              <a:path w="315594" h="140335">
                <a:moveTo>
                  <a:pt x="0" y="140208"/>
                </a:moveTo>
                <a:lnTo>
                  <a:pt x="315468" y="140208"/>
                </a:lnTo>
                <a:lnTo>
                  <a:pt x="3154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817651" y="4378705"/>
            <a:ext cx="2181225" cy="140335"/>
          </a:xfrm>
          <a:custGeom>
            <a:avLst/>
            <a:gdLst/>
            <a:ahLst/>
            <a:cxnLst/>
            <a:rect l="l" t="t" r="r" b="b"/>
            <a:pathLst>
              <a:path w="2181225" h="140335">
                <a:moveTo>
                  <a:pt x="0" y="140208"/>
                </a:moveTo>
                <a:lnTo>
                  <a:pt x="2180844" y="140208"/>
                </a:lnTo>
                <a:lnTo>
                  <a:pt x="21808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805078" y="4353305"/>
            <a:ext cx="22066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на наличие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свободной</a:t>
            </a:r>
            <a:r>
              <a:rPr sz="1000" spc="1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жидкости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4102734" y="43787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 txBox="1"/>
          <p:nvPr/>
        </p:nvSpPr>
        <p:spPr>
          <a:xfrm>
            <a:off x="4090796" y="43533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502183" y="4531105"/>
            <a:ext cx="707390" cy="140335"/>
          </a:xfrm>
          <a:custGeom>
            <a:avLst/>
            <a:gdLst/>
            <a:ahLst/>
            <a:cxnLst/>
            <a:rect l="l" t="t" r="r" b="b"/>
            <a:pathLst>
              <a:path w="707390" h="140335">
                <a:moveTo>
                  <a:pt x="0" y="140208"/>
                </a:moveTo>
                <a:lnTo>
                  <a:pt x="707136" y="140208"/>
                </a:lnTo>
                <a:lnTo>
                  <a:pt x="7071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1209319" y="4531105"/>
            <a:ext cx="802005" cy="140335"/>
          </a:xfrm>
          <a:custGeom>
            <a:avLst/>
            <a:gdLst/>
            <a:ahLst/>
            <a:cxnLst/>
            <a:rect l="l" t="t" r="r" b="b"/>
            <a:pathLst>
              <a:path w="802005" h="140335">
                <a:moveTo>
                  <a:pt x="0" y="140208"/>
                </a:moveTo>
                <a:lnTo>
                  <a:pt x="801623" y="140208"/>
                </a:lnTo>
                <a:lnTo>
                  <a:pt x="80162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 txBox="1"/>
          <p:nvPr/>
        </p:nvSpPr>
        <p:spPr>
          <a:xfrm>
            <a:off x="1196746" y="4505705"/>
            <a:ext cx="82676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полых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органов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4102734" y="45311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 txBox="1"/>
          <p:nvPr/>
        </p:nvSpPr>
        <p:spPr>
          <a:xfrm>
            <a:off x="4090796" y="45057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573811" y="4683505"/>
            <a:ext cx="2051685" cy="140335"/>
          </a:xfrm>
          <a:custGeom>
            <a:avLst/>
            <a:gdLst/>
            <a:ahLst/>
            <a:cxnLst/>
            <a:rect l="l" t="t" r="r" b="b"/>
            <a:pathLst>
              <a:path w="2051685" h="140335">
                <a:moveTo>
                  <a:pt x="0" y="140208"/>
                </a:moveTo>
                <a:lnTo>
                  <a:pt x="2051303" y="140208"/>
                </a:lnTo>
                <a:lnTo>
                  <a:pt x="205130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 txBox="1"/>
          <p:nvPr/>
        </p:nvSpPr>
        <p:spPr>
          <a:xfrm>
            <a:off x="561238" y="4658105"/>
            <a:ext cx="20751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женских половых органов,</a:t>
            </a:r>
            <a:r>
              <a:rPr sz="1000" spc="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7" name="object 197"/>
          <p:cNvSpPr/>
          <p:nvPr/>
        </p:nvSpPr>
        <p:spPr>
          <a:xfrm>
            <a:off x="4183507" y="46835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 txBox="1"/>
          <p:nvPr/>
        </p:nvSpPr>
        <p:spPr>
          <a:xfrm>
            <a:off x="4139565" y="46581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9" name="object 199"/>
          <p:cNvSpPr/>
          <p:nvPr/>
        </p:nvSpPr>
        <p:spPr>
          <a:xfrm>
            <a:off x="682015" y="4835905"/>
            <a:ext cx="93345" cy="140335"/>
          </a:xfrm>
          <a:custGeom>
            <a:avLst/>
            <a:gdLst/>
            <a:ahLst/>
            <a:cxnLst/>
            <a:rect l="l" t="t" r="r" b="b"/>
            <a:pathLst>
              <a:path w="93345" h="140335">
                <a:moveTo>
                  <a:pt x="0" y="140208"/>
                </a:moveTo>
                <a:lnTo>
                  <a:pt x="92964" y="140208"/>
                </a:lnTo>
                <a:lnTo>
                  <a:pt x="929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774979" y="4835905"/>
            <a:ext cx="2234565" cy="140335"/>
          </a:xfrm>
          <a:custGeom>
            <a:avLst/>
            <a:gdLst/>
            <a:ahLst/>
            <a:cxnLst/>
            <a:rect l="l" t="t" r="r" b="b"/>
            <a:pathLst>
              <a:path w="2234565" h="140335">
                <a:moveTo>
                  <a:pt x="0" y="140208"/>
                </a:moveTo>
                <a:lnTo>
                  <a:pt x="2234184" y="140208"/>
                </a:lnTo>
                <a:lnTo>
                  <a:pt x="22341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762406" y="4810505"/>
            <a:ext cx="22574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трансвагинально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не</a:t>
            </a:r>
            <a:r>
              <a:rPr sz="1000" spc="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беременным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4102734" y="48359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 txBox="1"/>
          <p:nvPr/>
        </p:nvSpPr>
        <p:spPr>
          <a:xfrm>
            <a:off x="4090796" y="48105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1133119" y="4988305"/>
            <a:ext cx="125095" cy="140335"/>
          </a:xfrm>
          <a:custGeom>
            <a:avLst/>
            <a:gdLst/>
            <a:ahLst/>
            <a:cxnLst/>
            <a:rect l="l" t="t" r="r" b="b"/>
            <a:pathLst>
              <a:path w="125094" h="140335">
                <a:moveTo>
                  <a:pt x="0" y="140208"/>
                </a:moveTo>
                <a:lnTo>
                  <a:pt x="124968" y="140208"/>
                </a:lnTo>
                <a:lnTo>
                  <a:pt x="124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1258087" y="4988305"/>
            <a:ext cx="1842770" cy="140335"/>
          </a:xfrm>
          <a:custGeom>
            <a:avLst/>
            <a:gdLst/>
            <a:ahLst/>
            <a:cxnLst/>
            <a:rect l="l" t="t" r="r" b="b"/>
            <a:pathLst>
              <a:path w="1842770" h="140335">
                <a:moveTo>
                  <a:pt x="0" y="140208"/>
                </a:moveTo>
                <a:lnTo>
                  <a:pt x="1842515" y="140208"/>
                </a:lnTo>
                <a:lnTo>
                  <a:pt x="18425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 txBox="1"/>
          <p:nvPr/>
        </p:nvSpPr>
        <p:spPr>
          <a:xfrm>
            <a:off x="1245514" y="4962905"/>
            <a:ext cx="18656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во время беременности (из стр.</a:t>
            </a:r>
            <a:r>
              <a:rPr sz="1000" spc="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4102734" y="49883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4090796" y="49629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8223884" y="49883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 txBox="1"/>
          <p:nvPr/>
        </p:nvSpPr>
        <p:spPr>
          <a:xfrm>
            <a:off x="8212581" y="49629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573811" y="5140705"/>
            <a:ext cx="3251200" cy="140335"/>
          </a:xfrm>
          <a:custGeom>
            <a:avLst/>
            <a:gdLst/>
            <a:ahLst/>
            <a:cxnLst/>
            <a:rect l="l" t="t" r="r" b="b"/>
            <a:pathLst>
              <a:path w="3251200" h="140335">
                <a:moveTo>
                  <a:pt x="0" y="140208"/>
                </a:moveTo>
                <a:lnTo>
                  <a:pt x="3250691" y="140208"/>
                </a:lnTo>
                <a:lnTo>
                  <a:pt x="325069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 txBox="1"/>
          <p:nvPr/>
        </p:nvSpPr>
        <p:spPr>
          <a:xfrm>
            <a:off x="561238" y="5115305"/>
            <a:ext cx="32429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почек, надпочечников, забрюшинного пространства</a:t>
            </a:r>
            <a:r>
              <a:rPr sz="1000" spc="1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573811" y="5293105"/>
            <a:ext cx="504825" cy="140335"/>
          </a:xfrm>
          <a:custGeom>
            <a:avLst/>
            <a:gdLst/>
            <a:ahLst/>
            <a:cxnLst/>
            <a:rect l="l" t="t" r="r" b="b"/>
            <a:pathLst>
              <a:path w="504825" h="140335">
                <a:moveTo>
                  <a:pt x="0" y="140208"/>
                </a:moveTo>
                <a:lnTo>
                  <a:pt x="504444" y="140208"/>
                </a:lnTo>
                <a:lnTo>
                  <a:pt x="50444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 txBox="1"/>
          <p:nvPr/>
        </p:nvSpPr>
        <p:spPr>
          <a:xfrm>
            <a:off x="561238" y="5267959"/>
            <a:ext cx="5289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мочевого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573811" y="5445505"/>
            <a:ext cx="283845" cy="140335"/>
          </a:xfrm>
          <a:custGeom>
            <a:avLst/>
            <a:gdLst/>
            <a:ahLst/>
            <a:cxnLst/>
            <a:rect l="l" t="t" r="r" b="b"/>
            <a:pathLst>
              <a:path w="283844" h="140335">
                <a:moveTo>
                  <a:pt x="0" y="140208"/>
                </a:moveTo>
                <a:lnTo>
                  <a:pt x="283464" y="140208"/>
                </a:lnTo>
                <a:lnTo>
                  <a:pt x="2834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857275" y="5445505"/>
            <a:ext cx="386080" cy="140335"/>
          </a:xfrm>
          <a:custGeom>
            <a:avLst/>
            <a:gdLst/>
            <a:ahLst/>
            <a:cxnLst/>
            <a:rect l="l" t="t" r="r" b="b"/>
            <a:pathLst>
              <a:path w="386080" h="140335">
                <a:moveTo>
                  <a:pt x="0" y="140208"/>
                </a:moveTo>
                <a:lnTo>
                  <a:pt x="385572" y="140208"/>
                </a:lnTo>
                <a:lnTo>
                  <a:pt x="3855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 txBox="1"/>
          <p:nvPr/>
        </p:nvSpPr>
        <p:spPr>
          <a:xfrm>
            <a:off x="844702" y="5420359"/>
            <a:ext cx="411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зы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4183507" y="5293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 txBox="1"/>
          <p:nvPr/>
        </p:nvSpPr>
        <p:spPr>
          <a:xfrm>
            <a:off x="4139565" y="5267959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573811" y="5597905"/>
            <a:ext cx="1918970" cy="140335"/>
          </a:xfrm>
          <a:custGeom>
            <a:avLst/>
            <a:gdLst/>
            <a:ahLst/>
            <a:cxnLst/>
            <a:rect l="l" t="t" r="r" b="b"/>
            <a:pathLst>
              <a:path w="1918970" h="140335">
                <a:moveTo>
                  <a:pt x="0" y="140208"/>
                </a:moveTo>
                <a:lnTo>
                  <a:pt x="1918715" y="140208"/>
                </a:lnTo>
                <a:lnTo>
                  <a:pt x="19187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 txBox="1"/>
          <p:nvPr/>
        </p:nvSpPr>
        <p:spPr>
          <a:xfrm>
            <a:off x="561238" y="5572759"/>
            <a:ext cx="194246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предстательной железы,</a:t>
            </a:r>
            <a:r>
              <a:rPr sz="10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2" name="object 222"/>
          <p:cNvSpPr/>
          <p:nvPr/>
        </p:nvSpPr>
        <p:spPr>
          <a:xfrm>
            <a:off x="4183507" y="5597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 txBox="1"/>
          <p:nvPr/>
        </p:nvSpPr>
        <p:spPr>
          <a:xfrm>
            <a:off x="4139565" y="5572759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682015" y="5750305"/>
            <a:ext cx="93345" cy="140335"/>
          </a:xfrm>
          <a:custGeom>
            <a:avLst/>
            <a:gdLst/>
            <a:ahLst/>
            <a:cxnLst/>
            <a:rect l="l" t="t" r="r" b="b"/>
            <a:pathLst>
              <a:path w="93345" h="140335">
                <a:moveTo>
                  <a:pt x="0" y="140208"/>
                </a:moveTo>
                <a:lnTo>
                  <a:pt x="92964" y="140208"/>
                </a:lnTo>
                <a:lnTo>
                  <a:pt x="929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774979" y="5750305"/>
            <a:ext cx="1262380" cy="140335"/>
          </a:xfrm>
          <a:custGeom>
            <a:avLst/>
            <a:gdLst/>
            <a:ahLst/>
            <a:cxnLst/>
            <a:rect l="l" t="t" r="r" b="b"/>
            <a:pathLst>
              <a:path w="1262380" h="140335">
                <a:moveTo>
                  <a:pt x="0" y="140208"/>
                </a:moveTo>
                <a:lnTo>
                  <a:pt x="1261872" y="140208"/>
                </a:lnTo>
                <a:lnTo>
                  <a:pt x="12618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 txBox="1"/>
          <p:nvPr/>
        </p:nvSpPr>
        <p:spPr>
          <a:xfrm>
            <a:off x="762406" y="5725159"/>
            <a:ext cx="12865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 трансректально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7" name="object 227"/>
          <p:cNvSpPr/>
          <p:nvPr/>
        </p:nvSpPr>
        <p:spPr>
          <a:xfrm>
            <a:off x="4102734" y="5750305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20" h="140335">
                <a:moveTo>
                  <a:pt x="0" y="140208"/>
                </a:moveTo>
                <a:lnTo>
                  <a:pt x="160020" y="140208"/>
                </a:lnTo>
                <a:lnTo>
                  <a:pt x="1600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 txBox="1"/>
          <p:nvPr/>
        </p:nvSpPr>
        <p:spPr>
          <a:xfrm>
            <a:off x="4090796" y="5725159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9" name="object 229"/>
          <p:cNvSpPr/>
          <p:nvPr/>
        </p:nvSpPr>
        <p:spPr>
          <a:xfrm>
            <a:off x="573811" y="5902705"/>
            <a:ext cx="1240790" cy="140335"/>
          </a:xfrm>
          <a:custGeom>
            <a:avLst/>
            <a:gdLst/>
            <a:ahLst/>
            <a:cxnLst/>
            <a:rect l="l" t="t" r="r" b="b"/>
            <a:pathLst>
              <a:path w="1240789" h="140335">
                <a:moveTo>
                  <a:pt x="0" y="140208"/>
                </a:moveTo>
                <a:lnTo>
                  <a:pt x="1240536" y="140208"/>
                </a:lnTo>
                <a:lnTo>
                  <a:pt x="12405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 txBox="1"/>
          <p:nvPr/>
        </p:nvSpPr>
        <p:spPr>
          <a:xfrm>
            <a:off x="561238" y="5877559"/>
            <a:ext cx="12649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молочной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железы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4183507" y="59027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 txBox="1"/>
          <p:nvPr/>
        </p:nvSpPr>
        <p:spPr>
          <a:xfrm>
            <a:off x="4139565" y="5877559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3" name="object 233"/>
          <p:cNvSpPr/>
          <p:nvPr/>
        </p:nvSpPr>
        <p:spPr>
          <a:xfrm>
            <a:off x="573811" y="6055105"/>
            <a:ext cx="2357755" cy="140335"/>
          </a:xfrm>
          <a:custGeom>
            <a:avLst/>
            <a:gdLst/>
            <a:ahLst/>
            <a:cxnLst/>
            <a:rect l="l" t="t" r="r" b="b"/>
            <a:pathLst>
              <a:path w="2357755" h="140335">
                <a:moveTo>
                  <a:pt x="0" y="140208"/>
                </a:moveTo>
                <a:lnTo>
                  <a:pt x="2357628" y="140208"/>
                </a:lnTo>
                <a:lnTo>
                  <a:pt x="235762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 txBox="1"/>
          <p:nvPr/>
        </p:nvSpPr>
        <p:spPr>
          <a:xfrm>
            <a:off x="561238" y="6029959"/>
            <a:ext cx="23812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щитовидной и паращитовидной</a:t>
            </a:r>
            <a:r>
              <a:rPr sz="10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желез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5" name="object 235"/>
          <p:cNvSpPr/>
          <p:nvPr/>
        </p:nvSpPr>
        <p:spPr>
          <a:xfrm>
            <a:off x="4183507" y="6055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 txBox="1"/>
          <p:nvPr/>
        </p:nvSpPr>
        <p:spPr>
          <a:xfrm>
            <a:off x="4139565" y="6029959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7" name="object 237"/>
          <p:cNvSpPr/>
          <p:nvPr/>
        </p:nvSpPr>
        <p:spPr>
          <a:xfrm>
            <a:off x="573811" y="6207505"/>
            <a:ext cx="643255" cy="140335"/>
          </a:xfrm>
          <a:custGeom>
            <a:avLst/>
            <a:gdLst/>
            <a:ahLst/>
            <a:cxnLst/>
            <a:rect l="l" t="t" r="r" b="b"/>
            <a:pathLst>
              <a:path w="643255" h="140335">
                <a:moveTo>
                  <a:pt x="0" y="140208"/>
                </a:moveTo>
                <a:lnTo>
                  <a:pt x="643128" y="140208"/>
                </a:lnTo>
                <a:lnTo>
                  <a:pt x="64312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1237513" y="62075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1258087" y="6207505"/>
            <a:ext cx="1079500" cy="140335"/>
          </a:xfrm>
          <a:custGeom>
            <a:avLst/>
            <a:gdLst/>
            <a:ahLst/>
            <a:cxnLst/>
            <a:rect l="l" t="t" r="r" b="b"/>
            <a:pathLst>
              <a:path w="1079500" h="140335">
                <a:moveTo>
                  <a:pt x="0" y="140208"/>
                </a:moveTo>
                <a:lnTo>
                  <a:pt x="1078992" y="140208"/>
                </a:lnTo>
                <a:lnTo>
                  <a:pt x="107899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 txBox="1"/>
          <p:nvPr/>
        </p:nvSpPr>
        <p:spPr>
          <a:xfrm>
            <a:off x="561238" y="6182359"/>
            <a:ext cx="17881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костно-мышечной</a:t>
            </a:r>
            <a:r>
              <a:rPr sz="10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системы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1" name="object 241"/>
          <p:cNvSpPr/>
          <p:nvPr/>
        </p:nvSpPr>
        <p:spPr>
          <a:xfrm>
            <a:off x="4119498" y="62075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 txBox="1"/>
          <p:nvPr/>
        </p:nvSpPr>
        <p:spPr>
          <a:xfrm>
            <a:off x="4107560" y="6182359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4" name="AutoShape 1"/>
          <p:cNvSpPr>
            <a:spLocks noChangeArrowheads="1"/>
          </p:cNvSpPr>
          <p:nvPr/>
        </p:nvSpPr>
        <p:spPr bwMode="auto">
          <a:xfrm>
            <a:off x="4572000" y="4005064"/>
            <a:ext cx="4343400" cy="864096"/>
          </a:xfrm>
          <a:prstGeom prst="wedgeRoundRectCallout">
            <a:avLst>
              <a:gd name="adj1" fmla="val -30454"/>
              <a:gd name="adj2" fmla="val 51250"/>
              <a:gd name="adj3" fmla="val 16667"/>
            </a:avLst>
          </a:prstGeom>
          <a:solidFill>
            <a:srgbClr val="C4BD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2860" rIns="27432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 dirty="0">
                <a:latin typeface="Times New Roman" pitchFamily="18" charset="0"/>
                <a:cs typeface="Times New Roman" pitchFamily="18" charset="0"/>
              </a:rPr>
              <a:t>В число УЗИ брюшной полости (строка </a:t>
            </a:r>
            <a:r>
              <a:rPr lang="ru-RU" altLang="ru-RU" sz="1300" b="1" dirty="0" smtClean="0">
                <a:latin typeface="Times New Roman" pitchFamily="18" charset="0"/>
                <a:cs typeface="Times New Roman" pitchFamily="18" charset="0"/>
              </a:rPr>
              <a:t>04) </a:t>
            </a:r>
            <a:r>
              <a:rPr lang="ru-RU" altLang="ru-RU" sz="1300" b="1" dirty="0">
                <a:latin typeface="Times New Roman" pitchFamily="18" charset="0"/>
                <a:cs typeface="Times New Roman" pitchFamily="18" charset="0"/>
              </a:rPr>
              <a:t>входят: исследования </a:t>
            </a:r>
            <a:r>
              <a:rPr lang="ru-RU" altLang="ru-RU" sz="1300" b="1" dirty="0" err="1">
                <a:latin typeface="Times New Roman" pitchFamily="18" charset="0"/>
                <a:cs typeface="Times New Roman" pitchFamily="18" charset="0"/>
              </a:rPr>
              <a:t>гепатобилиарной</a:t>
            </a:r>
            <a:r>
              <a:rPr lang="ru-RU" altLang="ru-RU" sz="1300" b="1" dirty="0">
                <a:latin typeface="Times New Roman" pitchFamily="18" charset="0"/>
                <a:cs typeface="Times New Roman" pitchFamily="18" charset="0"/>
              </a:rPr>
              <a:t> системы (печени, желчного пузыря, поджелудочной железы),  селезенки, полых органов (пищевода, желудка, кишечника)</a:t>
            </a:r>
          </a:p>
        </p:txBody>
      </p:sp>
      <p:sp>
        <p:nvSpPr>
          <p:cNvPr id="246" name="AutoShape 2"/>
          <p:cNvSpPr>
            <a:spLocks noChangeArrowheads="1"/>
          </p:cNvSpPr>
          <p:nvPr/>
        </p:nvSpPr>
        <p:spPr bwMode="auto">
          <a:xfrm>
            <a:off x="4499992" y="2924944"/>
            <a:ext cx="4343400" cy="432048"/>
          </a:xfrm>
          <a:prstGeom prst="wedgeRoundRectCallout">
            <a:avLst>
              <a:gd name="adj1" fmla="val -38014"/>
              <a:gd name="adj2" fmla="val 42458"/>
              <a:gd name="adj3" fmla="val 16667"/>
            </a:avLst>
          </a:prstGeom>
          <a:solidFill>
            <a:srgbClr val="C4BD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2860" rIns="27432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 dirty="0">
                <a:latin typeface="Times New Roman" pitchFamily="18" charset="0"/>
                <a:cs typeface="Times New Roman" pitchFamily="18" charset="0"/>
              </a:rPr>
              <a:t>Все исследования сосудов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 dirty="0">
                <a:latin typeface="Times New Roman" pitchFamily="18" charset="0"/>
                <a:cs typeface="Times New Roman" pitchFamily="18" charset="0"/>
              </a:rPr>
              <a:t>следует показывать в строке </a:t>
            </a:r>
            <a:r>
              <a:rPr lang="ru-RU" altLang="ru-RU" sz="1300" b="1" dirty="0" smtClean="0">
                <a:latin typeface="Times New Roman" pitchFamily="18" charset="0"/>
                <a:cs typeface="Times New Roman" pitchFamily="18" charset="0"/>
              </a:rPr>
              <a:t>2.1</a:t>
            </a:r>
            <a:endParaRPr lang="ru-RU" alt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560637"/>
            <a:ext cx="0" cy="142240"/>
          </a:xfrm>
          <a:custGeom>
            <a:avLst/>
            <a:gdLst/>
            <a:ahLst/>
            <a:cxnLst/>
            <a:rect l="l" t="t" r="r" b="b"/>
            <a:pathLst>
              <a:path h="142239">
                <a:moveTo>
                  <a:pt x="0" y="0"/>
                </a:moveTo>
                <a:lnTo>
                  <a:pt x="0" y="141668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42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94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473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2997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4521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604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756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39093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0617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2141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3665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4518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46713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48237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4976114"/>
            <a:ext cx="0" cy="165100"/>
          </a:xfrm>
          <a:custGeom>
            <a:avLst/>
            <a:gdLst/>
            <a:ahLst/>
            <a:cxnLst/>
            <a:rect l="l" t="t" r="r" b="b"/>
            <a:pathLst>
              <a:path h="165100">
                <a:moveTo>
                  <a:pt x="0" y="0"/>
                </a:moveTo>
                <a:lnTo>
                  <a:pt x="0" y="1645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280914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5006" y="5433314"/>
            <a:ext cx="0" cy="363220"/>
          </a:xfrm>
          <a:custGeom>
            <a:avLst/>
            <a:gdLst/>
            <a:ahLst/>
            <a:cxnLst/>
            <a:rect l="l" t="t" r="r" b="b"/>
            <a:pathLst>
              <a:path h="363220">
                <a:moveTo>
                  <a:pt x="0" y="0"/>
                </a:moveTo>
                <a:lnTo>
                  <a:pt x="0" y="362648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400" spc="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400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sz="14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444867" y="935862"/>
            <a:ext cx="12249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Times New Roman"/>
                <a:cs typeface="Times New Roman"/>
              </a:rPr>
              <a:t>продолжение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938270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429125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180329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242939" y="1467611"/>
            <a:ext cx="0" cy="3975100"/>
          </a:xfrm>
          <a:custGeom>
            <a:avLst/>
            <a:gdLst/>
            <a:ahLst/>
            <a:cxnLst/>
            <a:rect l="l" t="t" r="r" b="b"/>
            <a:pathLst>
              <a:path h="3975100">
                <a:moveTo>
                  <a:pt x="0" y="0"/>
                </a:moveTo>
                <a:lnTo>
                  <a:pt x="0" y="39751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018273" y="1467611"/>
            <a:ext cx="0" cy="3975100"/>
          </a:xfrm>
          <a:custGeom>
            <a:avLst/>
            <a:gdLst/>
            <a:ahLst/>
            <a:cxnLst/>
            <a:rect l="l" t="t" r="r" b="b"/>
            <a:pathLst>
              <a:path h="3975100">
                <a:moveTo>
                  <a:pt x="0" y="0"/>
                </a:moveTo>
                <a:lnTo>
                  <a:pt x="0" y="39751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791450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173979" y="1473961"/>
            <a:ext cx="2623820" cy="0"/>
          </a:xfrm>
          <a:custGeom>
            <a:avLst/>
            <a:gdLst/>
            <a:ahLst/>
            <a:cxnLst/>
            <a:rect l="l" t="t" r="r" b="b"/>
            <a:pathLst>
              <a:path w="2623820">
                <a:moveTo>
                  <a:pt x="0" y="0"/>
                </a:moveTo>
                <a:lnTo>
                  <a:pt x="262382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61187" y="2540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61187" y="2693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61187" y="2845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61187" y="2997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61187" y="3150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61187" y="3302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61187" y="3455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61187" y="3607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61187" y="4064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461187" y="42171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61187" y="4369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61187" y="4521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67544" y="4509120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61187" y="48267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61187" y="51315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61187" y="52839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67537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748521" y="1390650"/>
            <a:ext cx="0" cy="4052570"/>
          </a:xfrm>
          <a:custGeom>
            <a:avLst/>
            <a:gdLst/>
            <a:ahLst/>
            <a:cxnLst/>
            <a:rect l="l" t="t" r="r" b="b"/>
            <a:pathLst>
              <a:path h="4052570">
                <a:moveTo>
                  <a:pt x="0" y="0"/>
                </a:moveTo>
                <a:lnTo>
                  <a:pt x="0" y="4052062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61187" y="1397000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61187" y="5436361"/>
            <a:ext cx="8293734" cy="0"/>
          </a:xfrm>
          <a:custGeom>
            <a:avLst/>
            <a:gdLst/>
            <a:ahLst/>
            <a:cxnLst/>
            <a:rect l="l" t="t" r="r" b="b"/>
            <a:pathLst>
              <a:path w="8293734">
                <a:moveTo>
                  <a:pt x="0" y="0"/>
                </a:moveTo>
                <a:lnTo>
                  <a:pt x="829368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1807210" y="1901825"/>
            <a:ext cx="82931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122546" y="1825625"/>
            <a:ext cx="152400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999103" y="1978025"/>
            <a:ext cx="38036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стр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646929" y="1901825"/>
            <a:ext cx="31432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090"/>
              </a:lnSpc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се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6390004" y="1437005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7010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6378321" y="1382013"/>
            <a:ext cx="215900" cy="102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5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5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них: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8056244" y="1444625"/>
            <a:ext cx="459105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гр.</a:t>
            </a:r>
            <a:r>
              <a:rPr sz="10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6: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884032" y="1597025"/>
            <a:ext cx="810895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направленных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8208644" y="1749425"/>
            <a:ext cx="155575" cy="140335"/>
          </a:xfrm>
          <a:custGeom>
            <a:avLst/>
            <a:gdLst/>
            <a:ahLst/>
            <a:cxnLst/>
            <a:rect l="l" t="t" r="r" b="b"/>
            <a:pathLst>
              <a:path w="155575" h="140335">
                <a:moveTo>
                  <a:pt x="0" y="140208"/>
                </a:moveTo>
                <a:lnTo>
                  <a:pt x="155448" y="140208"/>
                </a:lnTo>
                <a:lnTo>
                  <a:pt x="1554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8197342" y="1723389"/>
            <a:ext cx="1485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7868793" y="1901825"/>
            <a:ext cx="841375" cy="140335"/>
          </a:xfrm>
          <a:custGeom>
            <a:avLst/>
            <a:gdLst/>
            <a:ahLst/>
            <a:cxnLst/>
            <a:rect l="l" t="t" r="r" b="b"/>
            <a:pathLst>
              <a:path w="841375" h="140335">
                <a:moveTo>
                  <a:pt x="0" y="140208"/>
                </a:moveTo>
                <a:lnTo>
                  <a:pt x="841248" y="140208"/>
                </a:lnTo>
                <a:lnTo>
                  <a:pt x="8412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7857490" y="1875789"/>
            <a:ext cx="8280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ж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зне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8007477" y="2054225"/>
            <a:ext cx="485140" cy="140335"/>
          </a:xfrm>
          <a:custGeom>
            <a:avLst/>
            <a:gdLst/>
            <a:ahLst/>
            <a:cxnLst/>
            <a:rect l="l" t="t" r="r" b="b"/>
            <a:pathLst>
              <a:path w="485140" h="140335">
                <a:moveTo>
                  <a:pt x="0" y="140208"/>
                </a:moveTo>
                <a:lnTo>
                  <a:pt x="484631" y="140208"/>
                </a:lnTo>
                <a:lnTo>
                  <a:pt x="48463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512682" y="205422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 txBox="1"/>
          <p:nvPr/>
        </p:nvSpPr>
        <p:spPr>
          <a:xfrm>
            <a:off x="7996173" y="2028189"/>
            <a:ext cx="552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ато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7854442" y="2180589"/>
            <a:ext cx="819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7900796" y="2206625"/>
            <a:ext cx="810895" cy="15240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22225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натомические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900796" y="2359025"/>
            <a:ext cx="75057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сс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едо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5681726" y="1483105"/>
            <a:ext cx="90170" cy="140335"/>
          </a:xfrm>
          <a:custGeom>
            <a:avLst/>
            <a:gdLst/>
            <a:ahLst/>
            <a:cxnLst/>
            <a:rect l="l" t="t" r="r" b="b"/>
            <a:pathLst>
              <a:path w="90170" h="140334">
                <a:moveTo>
                  <a:pt x="0" y="140208"/>
                </a:moveTo>
                <a:lnTo>
                  <a:pt x="89915" y="140208"/>
                </a:lnTo>
                <a:lnTo>
                  <a:pt x="899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5670041" y="1457071"/>
            <a:ext cx="857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5264150" y="1635505"/>
            <a:ext cx="931544" cy="140335"/>
          </a:xfrm>
          <a:custGeom>
            <a:avLst/>
            <a:gdLst/>
            <a:ahLst/>
            <a:cxnLst/>
            <a:rect l="l" t="t" r="r" b="b"/>
            <a:pathLst>
              <a:path w="931545" h="140335">
                <a:moveTo>
                  <a:pt x="0" y="140208"/>
                </a:moveTo>
                <a:lnTo>
                  <a:pt x="931163" y="140208"/>
                </a:lnTo>
                <a:lnTo>
                  <a:pt x="9311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5252465" y="1609471"/>
            <a:ext cx="919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подразделениях,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72" name="object 72"/>
          <p:cNvGraphicFramePr>
            <a:graphicFrameLocks noGrp="1"/>
          </p:cNvGraphicFramePr>
          <p:nvPr/>
        </p:nvGraphicFramePr>
        <p:xfrm>
          <a:off x="5331205" y="1775714"/>
          <a:ext cx="785495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030"/>
                <a:gridCol w="554990"/>
                <a:gridCol w="117475"/>
              </a:tblGrid>
              <a:tr h="152400">
                <a:tc gridSpan="3">
                  <a:txBody>
                    <a:bodyPr/>
                    <a:lstStyle/>
                    <a:p>
                      <a:pPr marL="381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оказывающих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 gridSpan="3">
                  <a:txBody>
                    <a:bodyPr/>
                    <a:lstStyle/>
                    <a:p>
                      <a:pPr marL="6985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медицинскую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5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>
                        <a:lnSpc>
                          <a:spcPts val="1100"/>
                        </a:lnSpc>
                      </a:pP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помощь</a:t>
                      </a:r>
                      <a:r>
                        <a:rPr sz="1000" spc="-5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3" name="object 73"/>
          <p:cNvSpPr/>
          <p:nvPr/>
        </p:nvSpPr>
        <p:spPr>
          <a:xfrm>
            <a:off x="5320538" y="2245105"/>
            <a:ext cx="817244" cy="140335"/>
          </a:xfrm>
          <a:custGeom>
            <a:avLst/>
            <a:gdLst/>
            <a:ahLst/>
            <a:cxnLst/>
            <a:rect l="l" t="t" r="r" b="b"/>
            <a:pathLst>
              <a:path w="817245" h="140335">
                <a:moveTo>
                  <a:pt x="0" y="140208"/>
                </a:moveTo>
                <a:lnTo>
                  <a:pt x="816863" y="140208"/>
                </a:lnTo>
                <a:lnTo>
                  <a:pt x="81686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5308853" y="2219070"/>
            <a:ext cx="806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ато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ы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465317" y="2397505"/>
            <a:ext cx="490855" cy="140335"/>
          </a:xfrm>
          <a:custGeom>
            <a:avLst/>
            <a:gdLst/>
            <a:ahLst/>
            <a:cxnLst/>
            <a:rect l="l" t="t" r="r" b="b"/>
            <a:pathLst>
              <a:path w="490854" h="140335">
                <a:moveTo>
                  <a:pt x="0" y="140208"/>
                </a:moveTo>
                <a:lnTo>
                  <a:pt x="490727" y="140208"/>
                </a:lnTo>
                <a:lnTo>
                  <a:pt x="4907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5453634" y="2371724"/>
            <a:ext cx="5175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6339204" y="1787905"/>
            <a:ext cx="620395" cy="140335"/>
          </a:xfrm>
          <a:custGeom>
            <a:avLst/>
            <a:gdLst/>
            <a:ahLst/>
            <a:cxnLst/>
            <a:rect l="l" t="t" r="r" b="b"/>
            <a:pathLst>
              <a:path w="620395" h="140335">
                <a:moveTo>
                  <a:pt x="0" y="140208"/>
                </a:moveTo>
                <a:lnTo>
                  <a:pt x="620268" y="140208"/>
                </a:lnTo>
                <a:lnTo>
                  <a:pt x="6202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 txBox="1"/>
          <p:nvPr/>
        </p:nvSpPr>
        <p:spPr>
          <a:xfrm>
            <a:off x="6327394" y="1761870"/>
            <a:ext cx="6089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1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6383401" y="1940305"/>
            <a:ext cx="528955" cy="140335"/>
          </a:xfrm>
          <a:custGeom>
            <a:avLst/>
            <a:gdLst/>
            <a:ahLst/>
            <a:cxnLst/>
            <a:rect l="l" t="t" r="r" b="b"/>
            <a:pathLst>
              <a:path w="528954" h="140335">
                <a:moveTo>
                  <a:pt x="0" y="140208"/>
                </a:moveTo>
                <a:lnTo>
                  <a:pt x="528827" y="140208"/>
                </a:lnTo>
                <a:lnTo>
                  <a:pt x="5288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6371590" y="1914270"/>
            <a:ext cx="5187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ев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6325489" y="2092705"/>
            <a:ext cx="609600" cy="140335"/>
          </a:xfrm>
          <a:custGeom>
            <a:avLst/>
            <a:gdLst/>
            <a:ahLst/>
            <a:cxnLst/>
            <a:rect l="l" t="t" r="r" b="b"/>
            <a:pathLst>
              <a:path w="609600" h="140335">
                <a:moveTo>
                  <a:pt x="0" y="140208"/>
                </a:moveTo>
                <a:lnTo>
                  <a:pt x="609599" y="140208"/>
                </a:lnTo>
                <a:lnTo>
                  <a:pt x="60959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6313678" y="2066670"/>
            <a:ext cx="6350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ц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7107935" y="1559305"/>
            <a:ext cx="629920" cy="140335"/>
          </a:xfrm>
          <a:custGeom>
            <a:avLst/>
            <a:gdLst/>
            <a:ahLst/>
            <a:cxnLst/>
            <a:rect l="l" t="t" r="r" b="b"/>
            <a:pathLst>
              <a:path w="629920" h="140335">
                <a:moveTo>
                  <a:pt x="0" y="140208"/>
                </a:moveTo>
                <a:lnTo>
                  <a:pt x="629412" y="140208"/>
                </a:lnTo>
                <a:lnTo>
                  <a:pt x="6294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7096506" y="1533271"/>
            <a:ext cx="6178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7059168" y="1711705"/>
            <a:ext cx="690880" cy="140335"/>
          </a:xfrm>
          <a:custGeom>
            <a:avLst/>
            <a:gdLst/>
            <a:ahLst/>
            <a:cxnLst/>
            <a:rect l="l" t="t" r="r" b="b"/>
            <a:pathLst>
              <a:path w="690879" h="140335">
                <a:moveTo>
                  <a:pt x="0" y="140208"/>
                </a:moveTo>
                <a:lnTo>
                  <a:pt x="690372" y="140208"/>
                </a:lnTo>
                <a:lnTo>
                  <a:pt x="6903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7047738" y="1685670"/>
            <a:ext cx="7162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интервецион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7084314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104888" y="1864105"/>
            <a:ext cx="215265" cy="140335"/>
          </a:xfrm>
          <a:custGeom>
            <a:avLst/>
            <a:gdLst/>
            <a:ahLst/>
            <a:cxnLst/>
            <a:rect l="l" t="t" r="r" b="b"/>
            <a:pathLst>
              <a:path w="215265" h="140335">
                <a:moveTo>
                  <a:pt x="0" y="140208"/>
                </a:moveTo>
                <a:lnTo>
                  <a:pt x="214883" y="140208"/>
                </a:lnTo>
                <a:lnTo>
                  <a:pt x="21488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337297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505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354823" y="1864105"/>
            <a:ext cx="350520" cy="140335"/>
          </a:xfrm>
          <a:custGeom>
            <a:avLst/>
            <a:gdLst/>
            <a:ahLst/>
            <a:cxnLst/>
            <a:rect l="l" t="t" r="r" b="b"/>
            <a:pathLst>
              <a:path w="350520" h="140335">
                <a:moveTo>
                  <a:pt x="0" y="140208"/>
                </a:moveTo>
                <a:lnTo>
                  <a:pt x="350520" y="140208"/>
                </a:lnTo>
                <a:lnTo>
                  <a:pt x="3505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725918" y="18641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7052309" y="1838070"/>
            <a:ext cx="7092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-ных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вмеша-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7089647" y="2016505"/>
            <a:ext cx="402590" cy="140335"/>
          </a:xfrm>
          <a:custGeom>
            <a:avLst/>
            <a:gdLst/>
            <a:ahLst/>
            <a:cxnLst/>
            <a:rect l="l" t="t" r="r" b="b"/>
            <a:pathLst>
              <a:path w="402590" h="140335">
                <a:moveTo>
                  <a:pt x="0" y="140208"/>
                </a:moveTo>
                <a:lnTo>
                  <a:pt x="402335" y="140208"/>
                </a:lnTo>
                <a:lnTo>
                  <a:pt x="40233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508747" y="20165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35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525511" y="2016505"/>
            <a:ext cx="228600" cy="140335"/>
          </a:xfrm>
          <a:custGeom>
            <a:avLst/>
            <a:gdLst/>
            <a:ahLst/>
            <a:cxnLst/>
            <a:rect l="l" t="t" r="r" b="b"/>
            <a:pathLst>
              <a:path w="228600" h="140335">
                <a:moveTo>
                  <a:pt x="0" y="140208"/>
                </a:moveTo>
                <a:lnTo>
                  <a:pt x="228600" y="140208"/>
                </a:lnTo>
                <a:lnTo>
                  <a:pt x="22860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7078218" y="1990470"/>
            <a:ext cx="6565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тельств</a:t>
            </a:r>
            <a:r>
              <a:rPr sz="1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7117080" y="2168905"/>
            <a:ext cx="608330" cy="14033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1090"/>
              </a:lnSpc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контролем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7281671" y="2321305"/>
            <a:ext cx="245745" cy="140335"/>
          </a:xfrm>
          <a:custGeom>
            <a:avLst/>
            <a:gdLst/>
            <a:ahLst/>
            <a:cxnLst/>
            <a:rect l="l" t="t" r="r" b="b"/>
            <a:pathLst>
              <a:path w="245745" h="140335">
                <a:moveTo>
                  <a:pt x="0" y="140208"/>
                </a:moveTo>
                <a:lnTo>
                  <a:pt x="245364" y="140208"/>
                </a:lnTo>
                <a:lnTo>
                  <a:pt x="2453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7270242" y="2295220"/>
            <a:ext cx="2711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2201926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2157476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4183507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4139565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4803902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4759833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5710682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5666994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6630289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6586473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7405116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7361681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8269605" y="2549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8226297" y="2524124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573811" y="2702305"/>
            <a:ext cx="1056640" cy="140335"/>
          </a:xfrm>
          <a:custGeom>
            <a:avLst/>
            <a:gdLst/>
            <a:ahLst/>
            <a:cxnLst/>
            <a:rect l="l" t="t" r="r" b="b"/>
            <a:pathLst>
              <a:path w="1056639" h="140335">
                <a:moveTo>
                  <a:pt x="0" y="140208"/>
                </a:moveTo>
                <a:lnTo>
                  <a:pt x="1056131" y="140208"/>
                </a:lnTo>
                <a:lnTo>
                  <a:pt x="105613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561238" y="2676524"/>
            <a:ext cx="10820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мягких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тканей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4119498" y="27023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 txBox="1"/>
          <p:nvPr/>
        </p:nvSpPr>
        <p:spPr>
          <a:xfrm>
            <a:off x="4107560" y="2676524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573811" y="2854705"/>
            <a:ext cx="189230" cy="140335"/>
          </a:xfrm>
          <a:custGeom>
            <a:avLst/>
            <a:gdLst/>
            <a:ahLst/>
            <a:cxnLst/>
            <a:rect l="l" t="t" r="r" b="b"/>
            <a:pathLst>
              <a:path w="189229" h="140335">
                <a:moveTo>
                  <a:pt x="0" y="140208"/>
                </a:moveTo>
                <a:lnTo>
                  <a:pt x="188976" y="140208"/>
                </a:lnTo>
                <a:lnTo>
                  <a:pt x="1889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762787" y="2854705"/>
            <a:ext cx="1287780" cy="140335"/>
          </a:xfrm>
          <a:custGeom>
            <a:avLst/>
            <a:gdLst/>
            <a:ahLst/>
            <a:cxnLst/>
            <a:rect l="l" t="t" r="r" b="b"/>
            <a:pathLst>
              <a:path w="1287780" h="140335">
                <a:moveTo>
                  <a:pt x="0" y="140208"/>
                </a:moveTo>
                <a:lnTo>
                  <a:pt x="1287780" y="140208"/>
                </a:lnTo>
                <a:lnTo>
                  <a:pt x="128778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050542" y="2854705"/>
            <a:ext cx="654050" cy="140335"/>
          </a:xfrm>
          <a:custGeom>
            <a:avLst/>
            <a:gdLst/>
            <a:ahLst/>
            <a:cxnLst/>
            <a:rect l="l" t="t" r="r" b="b"/>
            <a:pathLst>
              <a:path w="654050" h="140335">
                <a:moveTo>
                  <a:pt x="0" y="140208"/>
                </a:moveTo>
                <a:lnTo>
                  <a:pt x="653795" y="140208"/>
                </a:lnTo>
                <a:lnTo>
                  <a:pt x="65379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/>
          <p:nvPr/>
        </p:nvSpPr>
        <p:spPr>
          <a:xfrm>
            <a:off x="750214" y="2828924"/>
            <a:ext cx="196786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поверхностных</a:t>
            </a:r>
            <a:r>
              <a:rPr sz="1000" spc="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лимфоузлов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4070730" y="285470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4058792" y="2828924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573811" y="3007105"/>
            <a:ext cx="1163320" cy="140335"/>
          </a:xfrm>
          <a:custGeom>
            <a:avLst/>
            <a:gdLst/>
            <a:ahLst/>
            <a:cxnLst/>
            <a:rect l="l" t="t" r="r" b="b"/>
            <a:pathLst>
              <a:path w="1163320" h="140335">
                <a:moveTo>
                  <a:pt x="0" y="140208"/>
                </a:moveTo>
                <a:lnTo>
                  <a:pt x="1162812" y="140208"/>
                </a:lnTo>
                <a:lnTo>
                  <a:pt x="11628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561238" y="2981324"/>
            <a:ext cx="11868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головного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мозга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4119498" y="30071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 txBox="1"/>
          <p:nvPr/>
        </p:nvSpPr>
        <p:spPr>
          <a:xfrm>
            <a:off x="4107560" y="2981324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7359395" y="30071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 txBox="1"/>
          <p:nvPr/>
        </p:nvSpPr>
        <p:spPr>
          <a:xfrm>
            <a:off x="7347966" y="2981324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8223884" y="30071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 txBox="1"/>
          <p:nvPr/>
        </p:nvSpPr>
        <p:spPr>
          <a:xfrm>
            <a:off x="8212581" y="2981324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573811" y="3159505"/>
            <a:ext cx="157480" cy="140335"/>
          </a:xfrm>
          <a:custGeom>
            <a:avLst/>
            <a:gdLst/>
            <a:ahLst/>
            <a:cxnLst/>
            <a:rect l="l" t="t" r="r" b="b"/>
            <a:pathLst>
              <a:path w="157479" h="140335">
                <a:moveTo>
                  <a:pt x="0" y="140208"/>
                </a:moveTo>
                <a:lnTo>
                  <a:pt x="156972" y="140208"/>
                </a:lnTo>
                <a:lnTo>
                  <a:pt x="1569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30783" y="3159505"/>
            <a:ext cx="417830" cy="140335"/>
          </a:xfrm>
          <a:custGeom>
            <a:avLst/>
            <a:gdLst/>
            <a:ahLst/>
            <a:cxnLst/>
            <a:rect l="l" t="t" r="r" b="b"/>
            <a:pathLst>
              <a:path w="417830" h="140335">
                <a:moveTo>
                  <a:pt x="0" y="140208"/>
                </a:moveTo>
                <a:lnTo>
                  <a:pt x="417575" y="140208"/>
                </a:lnTo>
                <a:lnTo>
                  <a:pt x="41757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1148359" y="3159505"/>
            <a:ext cx="1071880" cy="140335"/>
          </a:xfrm>
          <a:custGeom>
            <a:avLst/>
            <a:gdLst/>
            <a:ahLst/>
            <a:cxnLst/>
            <a:rect l="l" t="t" r="r" b="b"/>
            <a:pathLst>
              <a:path w="1071880" h="140335">
                <a:moveTo>
                  <a:pt x="0" y="140208"/>
                </a:moveTo>
                <a:lnTo>
                  <a:pt x="1071371" y="140208"/>
                </a:lnTo>
                <a:lnTo>
                  <a:pt x="107137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 txBox="1"/>
          <p:nvPr/>
        </p:nvSpPr>
        <p:spPr>
          <a:xfrm>
            <a:off x="718210" y="3133724"/>
            <a:ext cx="15138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эхоэнцефалография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4070730" y="315950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4058792" y="3133724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7359395" y="31595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7347966" y="3133724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8223884" y="31595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 txBox="1"/>
          <p:nvPr/>
        </p:nvSpPr>
        <p:spPr>
          <a:xfrm>
            <a:off x="8212581" y="3133724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573811" y="3311905"/>
            <a:ext cx="570230" cy="140335"/>
          </a:xfrm>
          <a:custGeom>
            <a:avLst/>
            <a:gdLst/>
            <a:ahLst/>
            <a:cxnLst/>
            <a:rect l="l" t="t" r="r" b="b"/>
            <a:pathLst>
              <a:path w="570230" h="140335">
                <a:moveTo>
                  <a:pt x="0" y="140208"/>
                </a:moveTo>
                <a:lnTo>
                  <a:pt x="569976" y="140208"/>
                </a:lnTo>
                <a:lnTo>
                  <a:pt x="56997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143787" y="3311905"/>
            <a:ext cx="949960" cy="140335"/>
          </a:xfrm>
          <a:custGeom>
            <a:avLst/>
            <a:gdLst/>
            <a:ahLst/>
            <a:cxnLst/>
            <a:rect l="l" t="t" r="r" b="b"/>
            <a:pathLst>
              <a:path w="949960" h="140335">
                <a:moveTo>
                  <a:pt x="0" y="140208"/>
                </a:moveTo>
                <a:lnTo>
                  <a:pt x="949452" y="140208"/>
                </a:lnTo>
                <a:lnTo>
                  <a:pt x="94945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2112264" y="3311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2131314" y="3311905"/>
            <a:ext cx="841375" cy="140335"/>
          </a:xfrm>
          <a:custGeom>
            <a:avLst/>
            <a:gdLst/>
            <a:ahLst/>
            <a:cxnLst/>
            <a:rect l="l" t="t" r="r" b="b"/>
            <a:pathLst>
              <a:path w="841375" h="140335">
                <a:moveTo>
                  <a:pt x="0" y="140208"/>
                </a:moveTo>
                <a:lnTo>
                  <a:pt x="841248" y="140208"/>
                </a:lnTo>
                <a:lnTo>
                  <a:pt x="8412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1131214" y="3286125"/>
            <a:ext cx="18542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нейросонография детям до 1</a:t>
            </a:r>
            <a:r>
              <a:rPr sz="10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года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4070730" y="3311905"/>
            <a:ext cx="224154" cy="140335"/>
          </a:xfrm>
          <a:custGeom>
            <a:avLst/>
            <a:gdLst/>
            <a:ahLst/>
            <a:cxnLst/>
            <a:rect l="l" t="t" r="r" b="b"/>
            <a:pathLst>
              <a:path w="224154" h="140335">
                <a:moveTo>
                  <a:pt x="0" y="140208"/>
                </a:moveTo>
                <a:lnTo>
                  <a:pt x="224027" y="140208"/>
                </a:lnTo>
                <a:lnTo>
                  <a:pt x="2240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 txBox="1"/>
          <p:nvPr/>
        </p:nvSpPr>
        <p:spPr>
          <a:xfrm>
            <a:off x="4058792" y="3286125"/>
            <a:ext cx="2482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7359395" y="33119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7347966" y="32861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8223884" y="33119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8212581" y="32861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573811" y="3464305"/>
            <a:ext cx="553720" cy="140335"/>
          </a:xfrm>
          <a:custGeom>
            <a:avLst/>
            <a:gdLst/>
            <a:ahLst/>
            <a:cxnLst/>
            <a:rect l="l" t="t" r="r" b="b"/>
            <a:pathLst>
              <a:path w="553719" h="140335">
                <a:moveTo>
                  <a:pt x="0" y="140208"/>
                </a:moveTo>
                <a:lnTo>
                  <a:pt x="553212" y="140208"/>
                </a:lnTo>
                <a:lnTo>
                  <a:pt x="55321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561238" y="3438525"/>
            <a:ext cx="5784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</a:t>
            </a:r>
            <a:r>
              <a:rPr sz="10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глаза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4119498" y="34643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 txBox="1"/>
          <p:nvPr/>
        </p:nvSpPr>
        <p:spPr>
          <a:xfrm>
            <a:off x="4107560" y="343852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7359395" y="34643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7347966" y="34385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8223884" y="34643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8212581" y="343852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573811" y="3616705"/>
            <a:ext cx="3176270" cy="140335"/>
          </a:xfrm>
          <a:custGeom>
            <a:avLst/>
            <a:gdLst/>
            <a:ahLst/>
            <a:cxnLst/>
            <a:rect l="l" t="t" r="r" b="b"/>
            <a:pathLst>
              <a:path w="3176270" h="140335">
                <a:moveTo>
                  <a:pt x="0" y="140208"/>
                </a:moveTo>
                <a:lnTo>
                  <a:pt x="3176016" y="140208"/>
                </a:lnTo>
                <a:lnTo>
                  <a:pt x="3176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 txBox="1"/>
          <p:nvPr/>
        </p:nvSpPr>
        <p:spPr>
          <a:xfrm>
            <a:off x="561238" y="3590925"/>
            <a:ext cx="31629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органов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грудной клетки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(кроме сердца):</a:t>
            </a:r>
            <a:r>
              <a:rPr sz="1000" spc="1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вилочковая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573811" y="3769105"/>
            <a:ext cx="2924810" cy="140335"/>
          </a:xfrm>
          <a:custGeom>
            <a:avLst/>
            <a:gdLst/>
            <a:ahLst/>
            <a:cxnLst/>
            <a:rect l="l" t="t" r="r" b="b"/>
            <a:pathLst>
              <a:path w="2924810" h="140335">
                <a:moveTo>
                  <a:pt x="0" y="140208"/>
                </a:moveTo>
                <a:lnTo>
                  <a:pt x="2924555" y="140208"/>
                </a:lnTo>
                <a:lnTo>
                  <a:pt x="292455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 txBox="1"/>
          <p:nvPr/>
        </p:nvSpPr>
        <p:spPr>
          <a:xfrm>
            <a:off x="561238" y="3743401"/>
            <a:ext cx="29108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железа, легкие, плевральная полость,</a:t>
            </a:r>
            <a:r>
              <a:rPr sz="1000" spc="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внутригрудные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573811" y="3921505"/>
            <a:ext cx="615950" cy="140335"/>
          </a:xfrm>
          <a:custGeom>
            <a:avLst/>
            <a:gdLst/>
            <a:ahLst/>
            <a:cxnLst/>
            <a:rect l="l" t="t" r="r" b="b"/>
            <a:pathLst>
              <a:path w="615950" h="140335">
                <a:moveTo>
                  <a:pt x="0" y="140208"/>
                </a:moveTo>
                <a:lnTo>
                  <a:pt x="615696" y="140208"/>
                </a:lnTo>
                <a:lnTo>
                  <a:pt x="61569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 txBox="1"/>
          <p:nvPr/>
        </p:nvSpPr>
        <p:spPr>
          <a:xfrm>
            <a:off x="561238" y="3896105"/>
            <a:ext cx="6413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ф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злы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7" name="object 167"/>
          <p:cNvSpPr/>
          <p:nvPr/>
        </p:nvSpPr>
        <p:spPr>
          <a:xfrm>
            <a:off x="4119498" y="37691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 txBox="1"/>
          <p:nvPr/>
        </p:nvSpPr>
        <p:spPr>
          <a:xfrm>
            <a:off x="4107560" y="3743401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9" name="object 169"/>
          <p:cNvSpPr/>
          <p:nvPr/>
        </p:nvSpPr>
        <p:spPr>
          <a:xfrm>
            <a:off x="573811" y="4073905"/>
            <a:ext cx="1792605" cy="140335"/>
          </a:xfrm>
          <a:custGeom>
            <a:avLst/>
            <a:gdLst/>
            <a:ahLst/>
            <a:cxnLst/>
            <a:rect l="l" t="t" r="r" b="b"/>
            <a:pathLst>
              <a:path w="1792605" h="140335">
                <a:moveTo>
                  <a:pt x="0" y="140208"/>
                </a:moveTo>
                <a:lnTo>
                  <a:pt x="1792224" y="140208"/>
                </a:lnTo>
                <a:lnTo>
                  <a:pt x="179222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 txBox="1"/>
          <p:nvPr/>
        </p:nvSpPr>
        <p:spPr>
          <a:xfrm>
            <a:off x="561238" y="4048505"/>
            <a:ext cx="18167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наружных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половых</a:t>
            </a:r>
            <a:r>
              <a:rPr sz="1000" spc="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органов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4119498" y="40739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 txBox="1"/>
          <p:nvPr/>
        </p:nvSpPr>
        <p:spPr>
          <a:xfrm>
            <a:off x="4107560" y="40485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3" name="object 173"/>
          <p:cNvSpPr/>
          <p:nvPr/>
        </p:nvSpPr>
        <p:spPr>
          <a:xfrm>
            <a:off x="573811" y="4226305"/>
            <a:ext cx="1214755" cy="140335"/>
          </a:xfrm>
          <a:custGeom>
            <a:avLst/>
            <a:gdLst/>
            <a:ahLst/>
            <a:cxnLst/>
            <a:rect l="l" t="t" r="r" b="b"/>
            <a:pathLst>
              <a:path w="1214755" h="140335">
                <a:moveTo>
                  <a:pt x="0" y="140208"/>
                </a:moveTo>
                <a:lnTo>
                  <a:pt x="1214628" y="140208"/>
                </a:lnTo>
                <a:lnTo>
                  <a:pt x="121462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807464" y="42263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826514" y="4226305"/>
            <a:ext cx="737870" cy="140335"/>
          </a:xfrm>
          <a:custGeom>
            <a:avLst/>
            <a:gdLst/>
            <a:ahLst/>
            <a:cxnLst/>
            <a:rect l="l" t="t" r="r" b="b"/>
            <a:pathLst>
              <a:path w="737869" h="140335">
                <a:moveTo>
                  <a:pt x="0" y="140208"/>
                </a:moveTo>
                <a:lnTo>
                  <a:pt x="737615" y="140208"/>
                </a:lnTo>
                <a:lnTo>
                  <a:pt x="7376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 txBox="1"/>
          <p:nvPr/>
        </p:nvSpPr>
        <p:spPr>
          <a:xfrm>
            <a:off x="561238" y="4200905"/>
            <a:ext cx="20161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Эндосонографические</a:t>
            </a:r>
            <a:r>
              <a:rPr sz="10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4119498" y="42263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 txBox="1"/>
          <p:nvPr/>
        </p:nvSpPr>
        <p:spPr>
          <a:xfrm>
            <a:off x="4107560" y="42009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573811" y="4378705"/>
            <a:ext cx="1706880" cy="140335"/>
          </a:xfrm>
          <a:custGeom>
            <a:avLst/>
            <a:gdLst/>
            <a:ahLst/>
            <a:cxnLst/>
            <a:rect l="l" t="t" r="r" b="b"/>
            <a:pathLst>
              <a:path w="1706880" h="140335">
                <a:moveTo>
                  <a:pt x="0" y="140208"/>
                </a:moveTo>
                <a:lnTo>
                  <a:pt x="1706879" y="140208"/>
                </a:lnTo>
                <a:lnTo>
                  <a:pt x="170687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 txBox="1"/>
          <p:nvPr/>
        </p:nvSpPr>
        <p:spPr>
          <a:xfrm>
            <a:off x="561238" y="4353305"/>
            <a:ext cx="17316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Ультразвуковая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денситометрия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4119498" y="43787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 txBox="1"/>
          <p:nvPr/>
        </p:nvSpPr>
        <p:spPr>
          <a:xfrm>
            <a:off x="4107560" y="43533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7359395" y="4378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 txBox="1"/>
          <p:nvPr/>
        </p:nvSpPr>
        <p:spPr>
          <a:xfrm>
            <a:off x="7347966" y="4353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8223884" y="4378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 txBox="1"/>
          <p:nvPr/>
        </p:nvSpPr>
        <p:spPr>
          <a:xfrm>
            <a:off x="8212581" y="4353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7" name="object 187"/>
          <p:cNvSpPr/>
          <p:nvPr/>
        </p:nvSpPr>
        <p:spPr>
          <a:xfrm>
            <a:off x="573811" y="4531105"/>
            <a:ext cx="1894839" cy="140335"/>
          </a:xfrm>
          <a:custGeom>
            <a:avLst/>
            <a:gdLst/>
            <a:ahLst/>
            <a:cxnLst/>
            <a:rect l="l" t="t" r="r" b="b"/>
            <a:pathLst>
              <a:path w="1894839" h="140335">
                <a:moveTo>
                  <a:pt x="0" y="140208"/>
                </a:moveTo>
                <a:lnTo>
                  <a:pt x="1894331" y="140208"/>
                </a:lnTo>
                <a:lnTo>
                  <a:pt x="1894331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 txBox="1"/>
          <p:nvPr/>
        </p:nvSpPr>
        <p:spPr>
          <a:xfrm>
            <a:off x="561238" y="4505705"/>
            <a:ext cx="1918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Интраоперационные</a:t>
            </a:r>
            <a:r>
              <a:rPr sz="1000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9" name="object 189"/>
          <p:cNvSpPr/>
          <p:nvPr/>
        </p:nvSpPr>
        <p:spPr>
          <a:xfrm>
            <a:off x="4119498" y="45311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 txBox="1"/>
          <p:nvPr/>
        </p:nvSpPr>
        <p:spPr>
          <a:xfrm>
            <a:off x="4107560" y="45057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573811" y="4683505"/>
            <a:ext cx="1176655" cy="140335"/>
          </a:xfrm>
          <a:custGeom>
            <a:avLst/>
            <a:gdLst/>
            <a:ahLst/>
            <a:cxnLst/>
            <a:rect l="l" t="t" r="r" b="b"/>
            <a:pathLst>
              <a:path w="1176655" h="140335">
                <a:moveTo>
                  <a:pt x="0" y="140208"/>
                </a:moveTo>
                <a:lnTo>
                  <a:pt x="1176528" y="140208"/>
                </a:lnTo>
                <a:lnTo>
                  <a:pt x="117652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 txBox="1"/>
          <p:nvPr/>
        </p:nvSpPr>
        <p:spPr>
          <a:xfrm>
            <a:off x="561238" y="4658105"/>
            <a:ext cx="12014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Прочие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4119498" y="46835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 txBox="1"/>
          <p:nvPr/>
        </p:nvSpPr>
        <p:spPr>
          <a:xfrm>
            <a:off x="4107560" y="46581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533425" y="483590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248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564667" y="4835905"/>
            <a:ext cx="2819400" cy="140335"/>
          </a:xfrm>
          <a:custGeom>
            <a:avLst/>
            <a:gdLst/>
            <a:ahLst/>
            <a:cxnLst/>
            <a:rect l="l" t="t" r="r" b="b"/>
            <a:pathLst>
              <a:path w="2819400" h="140335">
                <a:moveTo>
                  <a:pt x="0" y="140208"/>
                </a:moveTo>
                <a:lnTo>
                  <a:pt x="2819400" y="140208"/>
                </a:lnTo>
                <a:lnTo>
                  <a:pt x="281940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 txBox="1"/>
          <p:nvPr/>
        </p:nvSpPr>
        <p:spPr>
          <a:xfrm>
            <a:off x="552094" y="4810505"/>
            <a:ext cx="28047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общего числа исследований (стр.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1)</a:t>
            </a:r>
            <a:r>
              <a:rPr sz="1000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8" name="object 198"/>
          <p:cNvSpPr/>
          <p:nvPr/>
        </p:nvSpPr>
        <p:spPr>
          <a:xfrm>
            <a:off x="753643" y="4988305"/>
            <a:ext cx="1804670" cy="140335"/>
          </a:xfrm>
          <a:custGeom>
            <a:avLst/>
            <a:gdLst/>
            <a:ahLst/>
            <a:cxnLst/>
            <a:rect l="l" t="t" r="r" b="b"/>
            <a:pathLst>
              <a:path w="1804670" h="140335">
                <a:moveTo>
                  <a:pt x="0" y="140208"/>
                </a:moveTo>
                <a:lnTo>
                  <a:pt x="1804416" y="140208"/>
                </a:lnTo>
                <a:lnTo>
                  <a:pt x="18044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 txBox="1"/>
          <p:nvPr/>
        </p:nvSpPr>
        <p:spPr>
          <a:xfrm>
            <a:off x="741070" y="4962905"/>
            <a:ext cx="18288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новорожденным и детям до 2</a:t>
            </a:r>
            <a:r>
              <a:rPr sz="1000" spc="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лет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4119498" y="49121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4107560" y="48867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502183" y="5140705"/>
            <a:ext cx="253365" cy="140335"/>
          </a:xfrm>
          <a:custGeom>
            <a:avLst/>
            <a:gdLst/>
            <a:ahLst/>
            <a:cxnLst/>
            <a:rect l="l" t="t" r="r" b="b"/>
            <a:pathLst>
              <a:path w="253365" h="140335">
                <a:moveTo>
                  <a:pt x="0" y="140208"/>
                </a:moveTo>
                <a:lnTo>
                  <a:pt x="252984" y="140208"/>
                </a:lnTo>
                <a:lnTo>
                  <a:pt x="2529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755167" y="5140705"/>
            <a:ext cx="2261870" cy="140335"/>
          </a:xfrm>
          <a:custGeom>
            <a:avLst/>
            <a:gdLst/>
            <a:ahLst/>
            <a:cxnLst/>
            <a:rect l="l" t="t" r="r" b="b"/>
            <a:pathLst>
              <a:path w="2261870" h="140335">
                <a:moveTo>
                  <a:pt x="0" y="140208"/>
                </a:moveTo>
                <a:lnTo>
                  <a:pt x="2261616" y="140208"/>
                </a:lnTo>
                <a:lnTo>
                  <a:pt x="22616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 txBox="1"/>
          <p:nvPr/>
        </p:nvSpPr>
        <p:spPr>
          <a:xfrm>
            <a:off x="742594" y="5115305"/>
            <a:ext cx="22840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с внутривенным</a:t>
            </a:r>
            <a:r>
              <a:rPr sz="1000" spc="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контрастированием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4119498" y="51407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 txBox="1"/>
          <p:nvPr/>
        </p:nvSpPr>
        <p:spPr>
          <a:xfrm>
            <a:off x="4107560" y="511530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7359395" y="5140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7347966" y="5115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8223884" y="5140705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 txBox="1"/>
          <p:nvPr/>
        </p:nvSpPr>
        <p:spPr>
          <a:xfrm>
            <a:off x="8212581" y="5115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502183" y="5293105"/>
            <a:ext cx="253365" cy="140335"/>
          </a:xfrm>
          <a:custGeom>
            <a:avLst/>
            <a:gdLst/>
            <a:ahLst/>
            <a:cxnLst/>
            <a:rect l="l" t="t" r="r" b="b"/>
            <a:pathLst>
              <a:path w="253365" h="140335">
                <a:moveTo>
                  <a:pt x="0" y="140208"/>
                </a:moveTo>
                <a:lnTo>
                  <a:pt x="252984" y="140208"/>
                </a:lnTo>
                <a:lnTo>
                  <a:pt x="2529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55167" y="5293105"/>
            <a:ext cx="365760" cy="140335"/>
          </a:xfrm>
          <a:custGeom>
            <a:avLst/>
            <a:gdLst/>
            <a:ahLst/>
            <a:cxnLst/>
            <a:rect l="l" t="t" r="r" b="b"/>
            <a:pathLst>
              <a:path w="365759" h="140335">
                <a:moveTo>
                  <a:pt x="0" y="140208"/>
                </a:moveTo>
                <a:lnTo>
                  <a:pt x="365759" y="140208"/>
                </a:lnTo>
                <a:lnTo>
                  <a:pt x="36575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1120927" y="5293105"/>
            <a:ext cx="794385" cy="140335"/>
          </a:xfrm>
          <a:custGeom>
            <a:avLst/>
            <a:gdLst/>
            <a:ahLst/>
            <a:cxnLst/>
            <a:rect l="l" t="t" r="r" b="b"/>
            <a:pathLst>
              <a:path w="794385" h="140335">
                <a:moveTo>
                  <a:pt x="0" y="140208"/>
                </a:moveTo>
                <a:lnTo>
                  <a:pt x="794004" y="140208"/>
                </a:lnTo>
                <a:lnTo>
                  <a:pt x="79400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 txBox="1"/>
          <p:nvPr/>
        </p:nvSpPr>
        <p:spPr>
          <a:xfrm>
            <a:off x="742594" y="5267959"/>
            <a:ext cx="11855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УЗИ с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эластографией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4119498" y="5293105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5" y="140208"/>
                </a:lnTo>
                <a:lnTo>
                  <a:pt x="12801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/>
          <p:nvPr/>
        </p:nvSpPr>
        <p:spPr>
          <a:xfrm>
            <a:off x="4107560" y="5267959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22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8" name="Скругленный прямоугольник 12"/>
          <p:cNvSpPr>
            <a:spLocks noChangeArrowheads="1"/>
          </p:cNvSpPr>
          <p:nvPr/>
        </p:nvSpPr>
        <p:spPr bwMode="auto">
          <a:xfrm>
            <a:off x="3131841" y="836712"/>
            <a:ext cx="4176464" cy="432048"/>
          </a:xfrm>
          <a:prstGeom prst="roundRect">
            <a:avLst>
              <a:gd name="adj" fmla="val 16667"/>
            </a:avLst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Графа 7 должна быть меньше или равна графе 6</a:t>
            </a:r>
          </a:p>
        </p:txBody>
      </p:sp>
      <p:sp>
        <p:nvSpPr>
          <p:cNvPr id="219" name="AutoShape 3"/>
          <p:cNvSpPr>
            <a:spLocks noChangeArrowheads="1"/>
          </p:cNvSpPr>
          <p:nvPr/>
        </p:nvSpPr>
        <p:spPr bwMode="auto">
          <a:xfrm>
            <a:off x="5076056" y="4581128"/>
            <a:ext cx="3600400" cy="504056"/>
          </a:xfrm>
          <a:prstGeom prst="wedgeRoundRectCallout">
            <a:avLst>
              <a:gd name="adj1" fmla="val -28125"/>
              <a:gd name="adj2" fmla="val 35417"/>
              <a:gd name="adj3" fmla="val 16667"/>
            </a:avLst>
          </a:prstGeom>
          <a:solidFill>
            <a:srgbClr val="C4BD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2860" rIns="27432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altLang="ru-RU" sz="1300" b="1" dirty="0" smtClean="0">
                <a:latin typeface="Times New Roman" pitchFamily="18" charset="0"/>
                <a:cs typeface="Times New Roman" pitchFamily="18" charset="0"/>
              </a:rPr>
              <a:t>прочие УЗ-исследования </a:t>
            </a:r>
            <a:r>
              <a:rPr lang="ru-RU" altLang="ru-RU" sz="1300" b="1" dirty="0">
                <a:latin typeface="Times New Roman" pitchFamily="18" charset="0"/>
                <a:cs typeface="Times New Roman" pitchFamily="18" charset="0"/>
              </a:rPr>
              <a:t>(строка </a:t>
            </a:r>
            <a:r>
              <a:rPr lang="ru-RU" altLang="ru-RU" sz="1300" b="1" dirty="0" smtClean="0">
                <a:latin typeface="Times New Roman" pitchFamily="18" charset="0"/>
                <a:cs typeface="Times New Roman" pitchFamily="18" charset="0"/>
              </a:rPr>
              <a:t>19)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РАСШИФРОВАТЬ</a:t>
            </a:r>
            <a:endParaRPr lang="ru-RU" altLang="ru-RU" sz="13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77813" y="128677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60063" y="563563"/>
            <a:ext cx="19050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2513 </a:t>
            </a:r>
            <a:endParaRPr lang="ru-RU" altLang="ru-RU" sz="20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10411" name="Group 49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72486152"/>
              </p:ext>
            </p:extLst>
          </p:nvPr>
        </p:nvGraphicFramePr>
        <p:xfrm>
          <a:off x="12702" y="884213"/>
          <a:ext cx="9118601" cy="5913221"/>
        </p:xfrm>
        <a:graphic>
          <a:graphicData uri="http://schemas.openxmlformats.org/drawingml/2006/table">
            <a:tbl>
              <a:tblPr/>
              <a:tblGrid>
                <a:gridCol w="3251200">
                  <a:extLst>
                    <a:ext uri="{9D8B030D-6E8A-4147-A177-3AD203B41FA5}"/>
                  </a:extLst>
                </a:gridCol>
                <a:gridCol w="433715">
                  <a:extLst>
                    <a:ext uri="{9D8B030D-6E8A-4147-A177-3AD203B41FA5}"/>
                  </a:extLst>
                </a:gridCol>
                <a:gridCol w="749474">
                  <a:extLst>
                    <a:ext uri="{9D8B030D-6E8A-4147-A177-3AD203B41FA5}"/>
                  </a:extLst>
                </a:gridCol>
                <a:gridCol w="811931">
                  <a:extLst>
                    <a:ext uri="{9D8B030D-6E8A-4147-A177-3AD203B41FA5}"/>
                  </a:extLst>
                </a:gridCol>
                <a:gridCol w="704862"/>
                <a:gridCol w="1122719">
                  <a:extLst>
                    <a:ext uri="{9D8B030D-6E8A-4147-A177-3AD203B41FA5}"/>
                  </a:extLst>
                </a:gridCol>
                <a:gridCol w="1291424">
                  <a:extLst>
                    <a:ext uri="{9D8B030D-6E8A-4147-A177-3AD203B41FA5}"/>
                  </a:extLst>
                </a:gridCol>
                <a:gridCol w="753276"/>
              </a:tblGrid>
              <a:tr h="304769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Гр. 3 – гр. 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 туберкулез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57228"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Гр. 5 – гр. 6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Осмотрено пациентов, всего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детей:  1- 7 лет включительно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8 - 14 лет включительно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15-17 лет включительно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45722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осмотренных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(стр.1)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обследовано:</a:t>
                      </a:r>
                    </a:p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флюорографически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274330">
                <a:tc>
                  <a:txBody>
                    <a:bodyPr/>
                    <a:lstStyle/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бактериоскопически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57916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осмотренных детей (стр.1.1 + 1.2 + 1.3)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проведены: 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854677">
                <a:tc>
                  <a:txBody>
                    <a:bodyPr/>
                    <a:lstStyle/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иммунодиагностика с применением аллергена бактерий с 2 туберкулиновыми единицами очищенного туберкулина в стандартном разведении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640073">
                <a:tc>
                  <a:txBody>
                    <a:bodyPr/>
                    <a:lstStyle/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иммунодиагностика с применением аллергена туберкулезного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рекомбинантного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стандартном разведении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  <a:tr h="457193">
                <a:tc>
                  <a:txBody>
                    <a:bodyPr/>
                    <a:lstStyle/>
                    <a:p>
                      <a:pPr marL="4572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рентгенологическое (флюорографическое) исследование органов грудной клетки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10405" name="Rectangle 485"/>
          <p:cNvSpPr>
            <a:spLocks noChangeArrowheads="1"/>
          </p:cNvSpPr>
          <p:nvPr/>
        </p:nvSpPr>
        <p:spPr bwMode="auto">
          <a:xfrm>
            <a:off x="4800600" y="3657600"/>
            <a:ext cx="3581400" cy="1067543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Строка 1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b="1" dirty="0">
                <a:cs typeface="Arial" panose="020B0604020202020204" pitchFamily="34" charset="0"/>
              </a:rPr>
              <a:t>больше (равна)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сумме строк 2 + </a:t>
            </a:r>
            <a:r>
              <a:rPr lang="ru-RU" sz="1800" dirty="0" smtClean="0">
                <a:cs typeface="Arial" panose="020B0604020202020204" pitchFamily="34" charset="0"/>
              </a:rPr>
              <a:t>3</a:t>
            </a:r>
            <a:r>
              <a:rPr lang="en-US" dirty="0" smtClean="0">
                <a:cs typeface="Arial" panose="020B0604020202020204" pitchFamily="34" charset="0"/>
              </a:rPr>
              <a:t> +4 +5</a:t>
            </a:r>
            <a:endParaRPr lang="ru-RU" sz="1800" dirty="0">
              <a:cs typeface="Arial" panose="020B0604020202020204" pitchFamily="34" charset="0"/>
            </a:endParaRPr>
          </a:p>
        </p:txBody>
      </p:sp>
      <p:sp>
        <p:nvSpPr>
          <p:cNvPr id="9" name="Rectangle 485"/>
          <p:cNvSpPr>
            <a:spLocks noChangeArrowheads="1"/>
          </p:cNvSpPr>
          <p:nvPr/>
        </p:nvSpPr>
        <p:spPr bwMode="auto">
          <a:xfrm>
            <a:off x="4800600" y="5029201"/>
            <a:ext cx="3581400" cy="1352128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Сумма строк 1.1 + 1.2 + 1.3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b="1" dirty="0">
                <a:cs typeface="Arial" panose="020B0604020202020204" pitchFamily="34" charset="0"/>
              </a:rPr>
              <a:t>равна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сумме строк 4 + 5 </a:t>
            </a:r>
            <a:r>
              <a:rPr lang="ru-RU" sz="1800" dirty="0" smtClean="0">
                <a:cs typeface="Arial" panose="020B0604020202020204" pitchFamily="34" charset="0"/>
              </a:rPr>
              <a:t>+ 6</a:t>
            </a:r>
            <a:endParaRPr lang="ru-RU" sz="1800" dirty="0">
              <a:cs typeface="Arial" panose="020B0604020202020204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разницу - пояснить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851920" y="65017"/>
            <a:ext cx="5322924" cy="75030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ВНИМАНИЕ! МЕЖФОРМЕННЫЙ КОНТРОЛЬ</a:t>
            </a:r>
          </a:p>
          <a:p>
            <a:pPr algn="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altLang="ru-RU" sz="1800" b="1" dirty="0" smtClean="0">
                <a:latin typeface="Times New Roman" pitchFamily="18" charset="0"/>
              </a:rPr>
              <a:t>C </a:t>
            </a:r>
            <a:r>
              <a:rPr lang="ru-RU" altLang="ru-RU" sz="1800" b="1" dirty="0" smtClean="0">
                <a:latin typeface="Times New Roman" pitchFamily="18" charset="0"/>
              </a:rPr>
              <a:t>Формой  </a:t>
            </a:r>
            <a:r>
              <a:rPr lang="ru-RU" altLang="ru-RU" sz="1800" b="1" dirty="0">
                <a:latin typeface="Times New Roman" pitchFamily="18" charset="0"/>
              </a:rPr>
              <a:t>№33</a:t>
            </a:r>
          </a:p>
        </p:txBody>
      </p:sp>
      <p:sp>
        <p:nvSpPr>
          <p:cNvPr id="13" name="Rectangle 485"/>
          <p:cNvSpPr>
            <a:spLocks noChangeArrowheads="1"/>
          </p:cNvSpPr>
          <p:nvPr/>
        </p:nvSpPr>
        <p:spPr bwMode="auto">
          <a:xfrm>
            <a:off x="25400" y="1109663"/>
            <a:ext cx="4572000" cy="762000"/>
          </a:xfrm>
          <a:prstGeom prst="rect">
            <a:avLst/>
          </a:prstGeom>
          <a:solidFill>
            <a:srgbClr val="36F70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Сведения включаются</a:t>
            </a:r>
          </a:p>
          <a:p>
            <a:pPr marL="342900" indent="-342900" algn="ctr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800" dirty="0">
                <a:cs typeface="Arial" panose="020B0604020202020204" pitchFamily="34" charset="0"/>
              </a:rPr>
              <a:t>только 1 раз в году по основному методу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11510" y="1314"/>
            <a:ext cx="367032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bg1"/>
                </a:solidFill>
                <a:latin typeface="Times New Roman" pitchFamily="18" charset="0"/>
              </a:rPr>
              <a:t>Целевые осмотры на туберкулез</a:t>
            </a:r>
            <a:r>
              <a:rPr lang="ru-RU" altLang="ru-RU" sz="1800" dirty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65423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16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70248018"/>
              </p:ext>
            </p:extLst>
          </p:nvPr>
        </p:nvGraphicFramePr>
        <p:xfrm>
          <a:off x="228600" y="457203"/>
          <a:ext cx="8915399" cy="6187668"/>
        </p:xfrm>
        <a:graphic>
          <a:graphicData uri="http://schemas.openxmlformats.org/drawingml/2006/table">
            <a:tbl>
              <a:tblPr/>
              <a:tblGrid>
                <a:gridCol w="3551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475655">
                  <a:extLst>
                    <a:ext uri="{9D8B030D-6E8A-4147-A177-3AD203B41FA5}">
                      <a16:colId xmlns="" xmlns:a16="http://schemas.microsoft.com/office/drawing/2014/main" val="3875694807"/>
                    </a:ext>
                  </a:extLst>
                </a:gridCol>
              </a:tblGrid>
              <a:tr h="249878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994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21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5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Телеуправляемые поворотные столы-штативы с функцией рентгеноскопии</a:t>
                      </a:r>
                      <a:endParaRPr lang="ru-RU" sz="11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5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3 рабочих места включая поворотные столы-штативы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67466787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2 рабочих места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цифровые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3.1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1 рабочее 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цифровые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4.1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21608586"/>
                  </a:ext>
                </a:extLst>
              </a:tr>
              <a:tr h="277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Цифровые аппараты для исследований органов грудной клетки (цифровые флюорографы)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на шасси автомобилей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Пленочные флюорографы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на шасси автомобилей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Палатные аппараты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Передвижные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рентгенотелевизионные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установки типа С-дуга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Рентгенурологические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аппараты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Маммографические аппараты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04958138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цифровые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14281572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функцией томосинтеза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79137409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Дентальные аппараты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38941166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spc="-3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прицельные (радиовизиографы)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8870263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spc="-3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из них: цифровые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11.1.1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62357689"/>
                  </a:ext>
                </a:extLst>
              </a:tr>
            </a:tbl>
          </a:graphicData>
        </a:graphic>
      </p:graphicFrame>
      <p:sp>
        <p:nvSpPr>
          <p:cNvPr id="39019" name="Rectangle 453"/>
          <p:cNvSpPr txBox="1">
            <a:spLocks noChangeArrowheads="1"/>
          </p:cNvSpPr>
          <p:nvPr/>
        </p:nvSpPr>
        <p:spPr bwMode="auto">
          <a:xfrm>
            <a:off x="4382547" y="2938070"/>
            <a:ext cx="4724400" cy="381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Графа 3 должна быть больше любой из граф 4, 5,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6, 7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sp>
        <p:nvSpPr>
          <p:cNvPr id="39021" name="Rectangle 453"/>
          <p:cNvSpPr txBox="1">
            <a:spLocks noChangeArrowheads="1"/>
          </p:cNvSpPr>
          <p:nvPr/>
        </p:nvSpPr>
        <p:spPr bwMode="auto">
          <a:xfrm>
            <a:off x="4382581" y="4149080"/>
            <a:ext cx="4724400" cy="43204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5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&gt;</a:t>
            </a:r>
            <a:r>
              <a:rPr lang="ru-RU" altLang="ru-RU" sz="1400" b="1" dirty="0">
                <a:latin typeface="Times New Roman" panose="02020603050405020304" pitchFamily="18" charset="0"/>
              </a:rPr>
              <a:t>=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строки 5.1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419600" y="3555405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4 </a:t>
            </a:r>
            <a:r>
              <a:rPr lang="ru-RU" altLang="ru-RU" sz="1400" b="1" dirty="0">
                <a:latin typeface="Times New Roman" panose="02020603050405020304" pitchFamily="18" charset="0"/>
              </a:rPr>
              <a:t>должна быть больше строки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4.1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51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30388370"/>
              </p:ext>
            </p:extLst>
          </p:nvPr>
        </p:nvGraphicFramePr>
        <p:xfrm>
          <a:off x="228600" y="838207"/>
          <a:ext cx="8686802" cy="5270627"/>
        </p:xfrm>
        <a:graphic>
          <a:graphicData uri="http://schemas.openxmlformats.org/drawingml/2006/table">
            <a:tbl>
              <a:tblPr/>
              <a:tblGrid>
                <a:gridCol w="31192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813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3888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75050">
                  <a:extLst>
                    <a:ext uri="{9D8B030D-6E8A-4147-A177-3AD203B41FA5}">
                      <a16:colId xmlns="" xmlns:a16="http://schemas.microsoft.com/office/drawing/2014/main" val="1658811612"/>
                    </a:ext>
                  </a:extLst>
                </a:gridCol>
              </a:tblGrid>
              <a:tr h="264287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80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96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панорамные томографы (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ортопантомографы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из них: цифровые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72949560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дентальные томографы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62723651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Ангиографические аппараты стационарные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Компьютерные томографы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пошаговые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односрезовые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многосрезовые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в т. ч.: менее 16 срезов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16 срезов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32-40 срезов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64 среза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128 и более срезов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43532405"/>
                  </a:ext>
                </a:extLst>
              </a:tr>
              <a:tr h="205557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передвижные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04862352"/>
                  </a:ext>
                </a:extLst>
              </a:tr>
              <a:tr h="2055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Остеоденситометры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рентгеновские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03177266"/>
                  </a:ext>
                </a:extLst>
              </a:tr>
            </a:tbl>
          </a:graphicData>
        </a:graphic>
      </p:graphicFrame>
      <p:sp>
        <p:nvSpPr>
          <p:cNvPr id="7" name="Rectangle 453"/>
          <p:cNvSpPr txBox="1">
            <a:spLocks noChangeArrowheads="1"/>
          </p:cNvSpPr>
          <p:nvPr/>
        </p:nvSpPr>
        <p:spPr bwMode="auto">
          <a:xfrm>
            <a:off x="3943574" y="3717032"/>
            <a:ext cx="4653915" cy="344597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13= </a:t>
            </a:r>
            <a:r>
              <a:rPr lang="ru-RU" altLang="ru-RU" sz="1400" b="1" dirty="0">
                <a:latin typeface="Times New Roman" panose="02020603050405020304" pitchFamily="18" charset="0"/>
              </a:rPr>
              <a:t>строкам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13.1+13.2+13.3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436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32299388"/>
              </p:ext>
            </p:extLst>
          </p:nvPr>
        </p:nvGraphicFramePr>
        <p:xfrm>
          <a:off x="228600" y="838202"/>
          <a:ext cx="8686802" cy="5491045"/>
        </p:xfrm>
        <a:graphic>
          <a:graphicData uri="http://schemas.openxmlformats.org/drawingml/2006/table">
            <a:tbl>
              <a:tblPr/>
              <a:tblGrid>
                <a:gridCol w="30472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91074">
                  <a:extLst>
                    <a:ext uri="{9D8B030D-6E8A-4147-A177-3AD203B41FA5}">
                      <a16:colId xmlns="" xmlns:a16="http://schemas.microsoft.com/office/drawing/2014/main" val="2633194902"/>
                    </a:ext>
                  </a:extLst>
                </a:gridCol>
              </a:tblGrid>
              <a:tr h="233240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754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32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Рентгеновские аппараты всего (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без компьютерных томографов)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МР томографы, 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39017693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менее 1,0 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153787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из них: для костей и суставов   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79143372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1,0 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4138789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1,5 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689486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3,0 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08262464"/>
                  </a:ext>
                </a:extLst>
              </a:tr>
              <a:tr h="200354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более 3,0 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71479320"/>
                  </a:ext>
                </a:extLst>
              </a:tr>
              <a:tr h="2224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Проявочные автоматы и камеры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12346996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Системы компьютерной радиографии (рентгенографии на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фотостимулируемых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люминофорах)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УЗИ,  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портативных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22528028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без доплерографии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15751056"/>
                  </a:ext>
                </a:extLst>
              </a:tr>
              <a:tr h="28506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эластографией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6353289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эхоэнцефалографов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7717951"/>
                  </a:ext>
                </a:extLst>
              </a:tr>
            </a:tbl>
          </a:graphicData>
        </a:graphic>
      </p:graphicFrame>
      <p:sp>
        <p:nvSpPr>
          <p:cNvPr id="6" name="Rectangle 453"/>
          <p:cNvSpPr txBox="1">
            <a:spLocks noChangeArrowheads="1"/>
          </p:cNvSpPr>
          <p:nvPr/>
        </p:nvSpPr>
        <p:spPr bwMode="auto">
          <a:xfrm>
            <a:off x="4089974" y="2780928"/>
            <a:ext cx="4653915" cy="344597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15= </a:t>
            </a:r>
            <a:r>
              <a:rPr lang="ru-RU" altLang="ru-RU" sz="1400" b="1" dirty="0">
                <a:latin typeface="Times New Roman" panose="02020603050405020304" pitchFamily="18" charset="0"/>
              </a:rPr>
              <a:t>строкам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1+2+3+4+5+6+7+8+9+10+11+12+14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247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6" name="Group 62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42666441"/>
              </p:ext>
            </p:extLst>
          </p:nvPr>
        </p:nvGraphicFramePr>
        <p:xfrm>
          <a:off x="228600" y="761997"/>
          <a:ext cx="8807895" cy="5356523"/>
        </p:xfrm>
        <a:graphic>
          <a:graphicData uri="http://schemas.openxmlformats.org/drawingml/2006/table">
            <a:tbl>
              <a:tblPr/>
              <a:tblGrid>
                <a:gridCol w="34793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396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412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8409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0313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556489">
                  <a:extLst>
                    <a:ext uri="{9D8B030D-6E8A-4147-A177-3AD203B41FA5}">
                      <a16:colId xmlns="" xmlns:a16="http://schemas.microsoft.com/office/drawing/2014/main" val="2633194902"/>
                    </a:ext>
                  </a:extLst>
                </a:gridCol>
              </a:tblGrid>
              <a:tr h="26587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191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89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26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pc="-3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для радионуклидной диагностики, 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9635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планарные диагностические гамма-камеры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39017693"/>
                  </a:ext>
                </a:extLst>
              </a:tr>
              <a:tr h="18858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548640" algn="l"/>
                        </a:tabLs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однофотонные эмиссионные компьютерные томографы (ОФЭКТ)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153787"/>
                  </a:ext>
                </a:extLst>
              </a:tr>
              <a:tr h="22367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ОФЭКТ/КТ установки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79143372"/>
                  </a:ext>
                </a:extLst>
              </a:tr>
              <a:tr h="183601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позитронно-эмиссионные томографы (ПЭТ)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4138789"/>
                  </a:ext>
                </a:extLst>
              </a:tr>
              <a:tr h="12722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ПЭТ/КТ установки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689486"/>
                  </a:ext>
                </a:extLst>
              </a:tr>
              <a:tr h="2281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ультракороткоживущих РФП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08262464"/>
                  </a:ext>
                </a:extLst>
              </a:tr>
              <a:tr h="251104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совмещенные ПЭТ/МРТ установки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71479320"/>
                  </a:ext>
                </a:extLst>
              </a:tr>
              <a:tr h="129495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ультракороткоживущих РФП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12346996"/>
                  </a:ext>
                </a:extLst>
              </a:tr>
              <a:tr h="3249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циклотроны для синтеза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ультракороткоживущих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РФП (без ПЭТ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установки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5392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ренографы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851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Общее число аппаратов, подключенных к сети Интернет для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передачи данных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2252802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Радиологическая информационная сеть (RIS)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15751056"/>
                  </a:ext>
                </a:extLst>
              </a:tr>
              <a:tr h="12966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 подключенных к системе получения, архивирования, хранения и </a:t>
                      </a:r>
                      <a:r>
                        <a:rPr lang="ru-RU" sz="1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поискацифровых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изображений (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PACS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41495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599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62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30208038"/>
              </p:ext>
            </p:extLst>
          </p:nvPr>
        </p:nvGraphicFramePr>
        <p:xfrm>
          <a:off x="127887" y="578071"/>
          <a:ext cx="8939912" cy="6008781"/>
        </p:xfrm>
        <a:graphic>
          <a:graphicData uri="http://schemas.openxmlformats.org/drawingml/2006/table">
            <a:tbl>
              <a:tblPr/>
              <a:tblGrid>
                <a:gridCol w="39400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27447">
                  <a:extLst>
                    <a:ext uri="{9D8B030D-6E8A-4147-A177-3AD203B41FA5}">
                      <a16:colId xmlns="" xmlns:a16="http://schemas.microsoft.com/office/drawing/2014/main" val="2633194902"/>
                    </a:ext>
                  </a:extLst>
                </a:gridCol>
              </a:tblGrid>
              <a:tr h="18663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13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64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Рентгенотерапевтические аппараты, всего: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Близкофокусные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3901769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глубокой рентгенотерапии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153787"/>
                  </a:ext>
                </a:extLst>
              </a:tr>
              <a:tr h="191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Гамма-терапевтические аппараты для дистанционной лучевой терапии,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7914337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Линейные ускорители электронов,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4138789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для конвенциальной лучевой терапии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без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мнопластинчатого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коллиматора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689486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  <a:tabLst>
                          <a:tab pos="476885" algn="l"/>
                        </a:tabLs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конформной радиотерапии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многопластинчатым коллиматором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08262464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них: с возможностью контроля укладки пациента по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рентгеновским изображениям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71479320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контроля укладки пациента по изображениям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, полученным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терапевтического пучка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12346996"/>
                  </a:ext>
                </a:extLst>
              </a:tr>
              <a:tr h="24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лучевой терапии с модуляцией интенсивности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ротационного облучения с модуляцией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интенсивности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пучка излучения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1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синхронизации лучевой терапии с дыханием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пациента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3.2.5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22528028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проведения стереотаксической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3.2.6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15751056"/>
                  </a:ext>
                </a:extLst>
              </a:tr>
              <a:tr h="2457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возможностью облучения энергиям 10+ МэВ и электронами                   (высокоэнергетические)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3.2.7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41495582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Аппараты и комплекты оборудования для проведения контактной радиотерапии,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2140442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внутриполостной радиотерапии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5523627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marL="290830" indent="42926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внутритканевой с высокой мощностью дозы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4.2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13586685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внутритканевой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микроисточниками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с низкой мощностью дозы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4.3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075423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аппликационной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939371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внутрисосудистой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4.5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6504223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Нестандартные специализированные аппараты для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18804576"/>
                  </a:ext>
                </a:extLst>
              </a:tr>
            </a:tbl>
          </a:graphicData>
        </a:graphic>
      </p:graphicFrame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5118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Аппараты и оборудование отделений (кабинетов) лучевой терапии</a:t>
            </a:r>
          </a:p>
        </p:txBody>
      </p:sp>
      <p:sp>
        <p:nvSpPr>
          <p:cNvPr id="41074" name="Rectangle 453"/>
          <p:cNvSpPr txBox="1">
            <a:spLocks noChangeArrowheads="1"/>
          </p:cNvSpPr>
          <p:nvPr/>
        </p:nvSpPr>
        <p:spPr bwMode="auto">
          <a:xfrm>
            <a:off x="4427984" y="1844824"/>
            <a:ext cx="4716016" cy="6858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наличии аппаратов и оборудования указываются по состоянию на 31.12 отчетного года</a:t>
            </a:r>
          </a:p>
        </p:txBody>
      </p:sp>
      <p:sp>
        <p:nvSpPr>
          <p:cNvPr id="41075" name="Rectangle 453"/>
          <p:cNvSpPr txBox="1">
            <a:spLocks noChangeArrowheads="1"/>
          </p:cNvSpPr>
          <p:nvPr/>
        </p:nvSpPr>
        <p:spPr bwMode="auto">
          <a:xfrm>
            <a:off x="4632070" y="2751684"/>
            <a:ext cx="4404426" cy="4572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Графа 3 должна быть больше любой из граф 4,  5, 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6, 7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sp>
        <p:nvSpPr>
          <p:cNvPr id="41077" name="Rectangle 453"/>
          <p:cNvSpPr txBox="1">
            <a:spLocks noChangeArrowheads="1"/>
          </p:cNvSpPr>
          <p:nvPr/>
        </p:nvSpPr>
        <p:spPr bwMode="auto">
          <a:xfrm>
            <a:off x="4571999" y="3285794"/>
            <a:ext cx="4495800" cy="6858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anose="02020603050405020304" pitchFamily="18" charset="0"/>
              </a:rPr>
              <a:t>Строка 1 может быть больше суммы строк 1.1+1.2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1" name="Rectangle 453"/>
          <p:cNvSpPr txBox="1">
            <a:spLocks noChangeArrowheads="1"/>
          </p:cNvSpPr>
          <p:nvPr/>
        </p:nvSpPr>
        <p:spPr bwMode="auto">
          <a:xfrm>
            <a:off x="4600038" y="4054263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3 = строкам 3.1+3.2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2" name="Rectangle 453"/>
          <p:cNvSpPr txBox="1">
            <a:spLocks noChangeArrowheads="1"/>
          </p:cNvSpPr>
          <p:nvPr/>
        </p:nvSpPr>
        <p:spPr bwMode="auto">
          <a:xfrm>
            <a:off x="4587037" y="4752641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4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4.1+4.2+4.3+4.4+4.5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3" name="Rectangle 453"/>
          <p:cNvSpPr txBox="1">
            <a:spLocks noChangeArrowheads="1"/>
          </p:cNvSpPr>
          <p:nvPr/>
        </p:nvSpPr>
        <p:spPr bwMode="auto">
          <a:xfrm>
            <a:off x="4587037" y="5534299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5 = строкам 5.1+5.2+5.3+5.4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</p:spTree>
    <p:extLst>
      <p:ext uri="{BB962C8B-B14F-4D97-AF65-F5344CB8AC3E}">
        <p14:creationId xmlns="" xmlns:p14="http://schemas.microsoft.com/office/powerpoint/2010/main" val="423409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62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35841883"/>
              </p:ext>
            </p:extLst>
          </p:nvPr>
        </p:nvGraphicFramePr>
        <p:xfrm>
          <a:off x="77790" y="285728"/>
          <a:ext cx="9066210" cy="6385664"/>
        </p:xfrm>
        <a:graphic>
          <a:graphicData uri="http://schemas.openxmlformats.org/drawingml/2006/table">
            <a:tbl>
              <a:tblPr/>
              <a:tblGrid>
                <a:gridCol w="39116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3640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3579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4783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482396">
                  <a:extLst>
                    <a:ext uri="{9D8B030D-6E8A-4147-A177-3AD203B41FA5}">
                      <a16:colId xmlns="" xmlns:a16="http://schemas.microsoft.com/office/drawing/2014/main" val="2633194902"/>
                    </a:ext>
                  </a:extLst>
                </a:gridCol>
              </a:tblGrid>
              <a:tr h="219038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92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52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из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них: гамма-нож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</a:t>
                      </a:r>
                      <a:r>
                        <a:rPr lang="ru-RU" sz="900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кибер</a:t>
                      </a: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-нож</a:t>
                      </a:r>
                      <a:endParaRPr lang="ru-RU" sz="9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39017693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 marL="290830">
                        <a:spcAft>
                          <a:spcPts val="0"/>
                        </a:spcAft>
                      </a:pPr>
                      <a:r>
                        <a:rPr lang="ru-RU" sz="900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томотерапии</a:t>
                      </a:r>
                      <a:endParaRPr lang="ru-RU" sz="9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153787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интраоперационной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79143372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Аппараты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адронной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лучевой терапии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4138789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протонная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689486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ионная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6.2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08262464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нейтронная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6.3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71479320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нейтрон захватная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12346996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 marL="0" indent="18034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Системы дозиметрического планирования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 marL="0" indent="18034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 для клинической дозиметрии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Аппаратура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: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225280284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нее: рентгеновский симулятор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15751056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рентгеновский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симулятор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функцией КТ в коническом пучке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41495582"/>
                  </a:ext>
                </a:extLst>
              </a:tr>
              <a:tr h="2628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компьютерный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томограф специализированный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широкой апертурой и </a:t>
                      </a: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пакетом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программ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82290170"/>
                  </a:ext>
                </a:extLst>
              </a:tr>
              <a:tr h="2628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системы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лазерного позиционирования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 пациента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9.4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52577561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радиомодификации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курса радиотерапии: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4407848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из него: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магнитотерапии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68982922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лазеротерапии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4217375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оксигенотерапии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87477017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гипертермии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10.4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268641081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Число каньонов (бункеров) для линейных ускорителей,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6985403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из них: с эксплуатируемым оборудованием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90810518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</a:t>
                      </a: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без установленного оборудования для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72913455"/>
                  </a:ext>
                </a:extLst>
              </a:tr>
              <a:tr h="204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</a:t>
                      </a: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оборудованием и сроком без его эксплуатации более 3-х лет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82288904"/>
                  </a:ext>
                </a:extLst>
              </a:tr>
            </a:tbl>
          </a:graphicData>
        </a:graphic>
      </p:graphicFrame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5118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85720" y="0"/>
            <a:ext cx="8686800" cy="28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7. Аппараты и оборудование отделений (кабинетов) лучевой терапии</a:t>
            </a:r>
          </a:p>
        </p:txBody>
      </p:sp>
      <p:sp>
        <p:nvSpPr>
          <p:cNvPr id="6" name="Rectangle 453"/>
          <p:cNvSpPr txBox="1">
            <a:spLocks noChangeArrowheads="1"/>
          </p:cNvSpPr>
          <p:nvPr/>
        </p:nvSpPr>
        <p:spPr bwMode="auto">
          <a:xfrm>
            <a:off x="4500562" y="1857364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6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6.1+6.2+6.3+6.4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7" name="Rectangle 453"/>
          <p:cNvSpPr txBox="1">
            <a:spLocks noChangeArrowheads="1"/>
          </p:cNvSpPr>
          <p:nvPr/>
        </p:nvSpPr>
        <p:spPr bwMode="auto">
          <a:xfrm>
            <a:off x="4429124" y="3429000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9 = строкам 9.1+9.2+9.3+9.4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8" name="Rectangle 453"/>
          <p:cNvSpPr txBox="1">
            <a:spLocks noChangeArrowheads="1"/>
          </p:cNvSpPr>
          <p:nvPr/>
        </p:nvSpPr>
        <p:spPr bwMode="auto">
          <a:xfrm>
            <a:off x="4429124" y="2714620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</a:rPr>
              <a:t>Графы 4 </a:t>
            </a:r>
            <a:r>
              <a:rPr lang="ru-RU" altLang="ru-RU" sz="1400" b="1" dirty="0">
                <a:latin typeface="Times New Roman" panose="02020603050405020304" pitchFamily="18" charset="0"/>
              </a:rPr>
              <a:t>и 7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не заполняются, кроме строк </a:t>
            </a:r>
            <a:r>
              <a:rPr lang="ru-RU" altLang="ru-RU" sz="1400" b="1" dirty="0">
                <a:latin typeface="Times New Roman" panose="02020603050405020304" pitchFamily="18" charset="0"/>
              </a:rPr>
              <a:t>9 и 10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572000" y="4572008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10  = строкам 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.1+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.2+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.3+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1" name="Rectangle 453"/>
          <p:cNvSpPr txBox="1">
            <a:spLocks noChangeArrowheads="1"/>
          </p:cNvSpPr>
          <p:nvPr/>
        </p:nvSpPr>
        <p:spPr bwMode="auto">
          <a:xfrm>
            <a:off x="4500562" y="5286388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.1+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.2+11.3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</p:spTree>
    <p:extLst>
      <p:ext uri="{BB962C8B-B14F-4D97-AF65-F5344CB8AC3E}">
        <p14:creationId xmlns="" xmlns:p14="http://schemas.microsoft.com/office/powerpoint/2010/main" val="62377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84212" y="2565400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05078" y="179273"/>
            <a:ext cx="7642859" cy="10278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79375" algn="ctr">
              <a:lnSpc>
                <a:spcPct val="100000"/>
              </a:lnSpc>
              <a:spcBef>
                <a:spcPts val="95"/>
              </a:spcBef>
            </a:pPr>
            <a:r>
              <a:rPr sz="1600" b="1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1600" b="1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600" b="1" spc="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81280" algn="ctr">
              <a:lnSpc>
                <a:spcPct val="100000"/>
              </a:lnSpc>
              <a:tabLst>
                <a:tab pos="2216785" algn="l"/>
              </a:tabLst>
            </a:pPr>
            <a:r>
              <a:rPr sz="1600" b="1" spc="-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ru-RU" sz="1600" b="1" spc="-25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1600" b="1" spc="-2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600" b="1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600" b="1" spc="7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800" dirty="0">
              <a:latin typeface="Times New Roman"/>
              <a:cs typeface="Times New Roman"/>
            </a:endParaRPr>
          </a:p>
          <a:p>
            <a:pPr algn="ctr"/>
            <a:r>
              <a:rPr sz="1600" b="1" spc="-15" dirty="0" err="1">
                <a:latin typeface="Times New Roman"/>
                <a:cs typeface="Times New Roman"/>
              </a:rPr>
              <a:t>Таблица</a:t>
            </a:r>
            <a:r>
              <a:rPr sz="1600" b="1" spc="-15" dirty="0">
                <a:latin typeface="Times New Roman"/>
                <a:cs typeface="Times New Roman"/>
              </a:rPr>
              <a:t> </a:t>
            </a:r>
            <a:r>
              <a:rPr sz="1600" b="1" spc="-25" dirty="0" smtClean="0">
                <a:latin typeface="Times New Roman"/>
                <a:cs typeface="Times New Roman"/>
              </a:rPr>
              <a:t>511</a:t>
            </a:r>
            <a:r>
              <a:rPr lang="ru-RU" sz="1600" b="1" spc="-25" dirty="0" smtClean="0">
                <a:latin typeface="Times New Roman"/>
                <a:cs typeface="Times New Roman"/>
              </a:rPr>
              <a:t>9</a:t>
            </a:r>
            <a:r>
              <a:rPr sz="1600" b="1" spc="-25" dirty="0" smtClean="0">
                <a:latin typeface="Times New Roman"/>
                <a:cs typeface="Times New Roman"/>
              </a:rPr>
              <a:t> </a:t>
            </a:r>
            <a:r>
              <a:rPr sz="1600" b="1" spc="-10" dirty="0" smtClean="0">
                <a:latin typeface="Times New Roman"/>
                <a:cs typeface="Times New Roman"/>
              </a:rPr>
              <a:t>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Магнитно-резонансные томографии</a:t>
            </a:r>
            <a:r>
              <a:rPr sz="1600" b="1" spc="-10" dirty="0" smtClean="0">
                <a:latin typeface="Times New Roman"/>
                <a:cs typeface="Times New Roman"/>
              </a:rPr>
              <a:t>»</a:t>
            </a:r>
            <a:endParaRPr sz="1600" dirty="0">
              <a:latin typeface="Times New Roman"/>
              <a:cs typeface="Times New Roman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01206671"/>
              </p:ext>
            </p:extLst>
          </p:nvPr>
        </p:nvGraphicFramePr>
        <p:xfrm>
          <a:off x="609600" y="1219200"/>
          <a:ext cx="8153401" cy="4983480"/>
        </p:xfrm>
        <a:graphic>
          <a:graphicData uri="http://schemas.openxmlformats.org/drawingml/2006/table">
            <a:tbl>
              <a:tblPr/>
              <a:tblGrid>
                <a:gridCol w="3536556"/>
                <a:gridCol w="529469"/>
                <a:gridCol w="608463"/>
                <a:gridCol w="1304136"/>
                <a:gridCol w="1267420"/>
                <a:gridCol w="907357"/>
              </a:tblGrid>
              <a:tr h="2286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Наименование исследований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№</a:t>
                      </a:r>
                      <a:b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</a:b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строки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из них: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 внутривенным  контрастированием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из гр. 3 выполнено: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2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 подразделениях, оказывающих медицинскую помощь в амбулаторных условиях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 условиях дневного стационара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Всего выполнено МРТ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сердца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легких и средостения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органов брюшной полости и забрюшинного пространства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органов малого таза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молочной железы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головного мозга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позвоночника и спинного мозга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из них: шейного отдела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8.1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грудного отдела 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8.2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             пояснично-крестцового отдела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8.3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области “голова-шея”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костей, суставов и мягких тканей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сосудов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  прочих органов и систем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Интервенционные вмешательства под МРТ – контролем (из стр.1)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932038" y="2857500"/>
            <a:ext cx="3862309" cy="1579612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Графа 3 больше суммы граф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за счет исследований, выполненных пациентам, получавших медицинскую помощь в стационарных условиях</a:t>
            </a:r>
            <a:endParaRPr lang="ru-RU" altLang="ru-RU" sz="1600" b="1" dirty="0">
              <a:latin typeface="Arial" charset="0"/>
            </a:endParaRPr>
          </a:p>
        </p:txBody>
      </p:sp>
      <p:sp>
        <p:nvSpPr>
          <p:cNvPr id="10" name="Rectangle 453"/>
          <p:cNvSpPr txBox="1">
            <a:spLocks noChangeArrowheads="1"/>
          </p:cNvSpPr>
          <p:nvPr/>
        </p:nvSpPr>
        <p:spPr bwMode="auto">
          <a:xfrm>
            <a:off x="4932039" y="4700479"/>
            <a:ext cx="3837627" cy="919085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Строка 1 должна быть равна сумме строк со 2 по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altLang="ru-RU" sz="16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08464" y="503239"/>
            <a:ext cx="18288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5119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987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9876" name="Rectangle 605"/>
          <p:cNvSpPr>
            <a:spLocks noChangeArrowheads="1"/>
          </p:cNvSpPr>
          <p:nvPr/>
        </p:nvSpPr>
        <p:spPr bwMode="auto">
          <a:xfrm>
            <a:off x="225936" y="112714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8. Магнитно-резонансные томографии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79877" name="Rectangle 453"/>
          <p:cNvSpPr>
            <a:spLocks noChangeArrowheads="1"/>
          </p:cNvSpPr>
          <p:nvPr/>
        </p:nvSpPr>
        <p:spPr bwMode="auto">
          <a:xfrm>
            <a:off x="73536" y="1844824"/>
            <a:ext cx="8839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itchFamily="18" charset="0"/>
              </a:rPr>
              <a:t>Магнитно-резонансное исследование может состоять из отдельных процедур, и включать в себя изучение одной или нескольких анатомических областей (органов). Одна процедура представляет собой однократное сканирование одной анатомической области (органа), например, малого таза, головного мозга, грудного отдела позвоночника и др. Сканирование двух и более анатомических областей (органов) учитывается в графах 3-6 как два и более самостоятельных исследования. При использовании внутривенного контрастирования проведенное магнитно-резонансное исследование учитывается в соответствующей строке графы 3 (всего) и в графе 4 (из них с внутривенным контрастированием)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927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362200"/>
            <a:ext cx="7772400" cy="136207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Благодарю за внимание !</a:t>
            </a:r>
            <a:endParaRPr lang="ru-RU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278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77813" y="128677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261"/>
          <a:stretch/>
        </p:blipFill>
        <p:spPr bwMode="auto">
          <a:xfrm>
            <a:off x="34643" y="519202"/>
            <a:ext cx="9142292" cy="287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43" y="4365104"/>
            <a:ext cx="9073008" cy="184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Кольцо 3"/>
          <p:cNvSpPr/>
          <p:nvPr/>
        </p:nvSpPr>
        <p:spPr>
          <a:xfrm>
            <a:off x="7380312" y="2060848"/>
            <a:ext cx="1584176" cy="1080120"/>
          </a:xfrm>
          <a:prstGeom prst="donut">
            <a:avLst>
              <a:gd name="adj" fmla="val 1351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38708"/>
            <a:ext cx="5184576" cy="720080"/>
          </a:xfrm>
          <a:prstGeom prst="rect">
            <a:avLst/>
          </a:prstGeom>
          <a:solidFill>
            <a:srgbClr val="36F7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Сопоставить данные с формой 33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89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60C56B1-1725-42DC-887B-1E0184F13AEA}" type="slidenum">
              <a:rPr lang="ru-RU" altLang="ru-RU" smtClean="0">
                <a:solidFill>
                  <a:srgbClr val="898989"/>
                </a:solidFill>
                <a:latin typeface="Calibri" pitchFamily="34" charset="0"/>
              </a:rPr>
              <a:pPr/>
              <a:t>4</a:t>
            </a:fld>
            <a:endParaRPr lang="ru-RU" altLang="ru-RU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251520" y="0"/>
            <a:ext cx="8639175" cy="1137173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81000" y="19050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itchFamily="18" charset="0"/>
              </a:rPr>
              <a:t>   РАЗДЕЛ </a:t>
            </a:r>
            <a:r>
              <a:rPr lang="en-US" altLang="ru-RU" sz="2800" b="1" dirty="0">
                <a:latin typeface="Times New Roman" pitchFamily="18" charset="0"/>
              </a:rPr>
              <a:t>VI</a:t>
            </a:r>
            <a:r>
              <a:rPr lang="ru-RU" altLang="ru-RU" sz="2800" b="1" dirty="0">
                <a:latin typeface="Times New Roman" pitchFamily="18" charset="0"/>
              </a:rPr>
              <a:t>. РАБОТА</a:t>
            </a:r>
            <a:r>
              <a:rPr lang="en-US" altLang="ru-RU" sz="2800" b="1" dirty="0">
                <a:latin typeface="Times New Roman" pitchFamily="18" charset="0"/>
              </a:rPr>
              <a:t/>
            </a:r>
            <a:br>
              <a:rPr lang="en-US" altLang="ru-RU" sz="2800" b="1" dirty="0">
                <a:latin typeface="Times New Roman" pitchFamily="18" charset="0"/>
              </a:rPr>
            </a:br>
            <a:r>
              <a:rPr lang="en-US" altLang="ru-RU" sz="2800" b="1" dirty="0">
                <a:latin typeface="Times New Roman" pitchFamily="18" charset="0"/>
              </a:rPr>
              <a:t>                      </a:t>
            </a:r>
            <a:r>
              <a:rPr lang="ru-RU" altLang="ru-RU" sz="2800" b="1" dirty="0">
                <a:latin typeface="Times New Roman" pitchFamily="18" charset="0"/>
              </a:rPr>
              <a:t> ДИАГНОСТИЧЕСКИХ</a:t>
            </a:r>
            <a:r>
              <a:rPr lang="en-US" altLang="ru-RU" sz="2800" b="1" dirty="0">
                <a:latin typeface="Times New Roman" pitchFamily="18" charset="0"/>
              </a:rPr>
              <a:t/>
            </a:r>
            <a:br>
              <a:rPr lang="en-US" altLang="ru-RU" sz="2800" b="1" dirty="0">
                <a:latin typeface="Times New Roman" pitchFamily="18" charset="0"/>
              </a:rPr>
            </a:br>
            <a:r>
              <a:rPr lang="en-US" altLang="ru-RU" sz="2800" b="1" dirty="0">
                <a:latin typeface="Times New Roman" pitchFamily="18" charset="0"/>
              </a:rPr>
              <a:t>                      </a:t>
            </a:r>
            <a:r>
              <a:rPr lang="ru-RU" altLang="ru-RU" sz="2800" b="1" dirty="0">
                <a:latin typeface="Times New Roman" pitchFamily="18" charset="0"/>
              </a:rPr>
              <a:t> ОТДЕЛЕНИЙ (КАБИНЕТОВ)</a:t>
            </a:r>
            <a:r>
              <a:rPr lang="en-US" altLang="ru-RU" sz="2800" b="1" dirty="0">
                <a:latin typeface="Times New Roman" pitchFamily="18" charset="0"/>
              </a:rPr>
              <a:t/>
            </a:r>
            <a:br>
              <a:rPr lang="en-US" altLang="ru-RU" sz="2800" b="1" dirty="0">
                <a:latin typeface="Times New Roman" pitchFamily="18" charset="0"/>
              </a:rPr>
            </a:br>
            <a:endParaRPr lang="ru-RU" altLang="ru-RU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918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42891" y="0"/>
            <a:ext cx="8639175" cy="8937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4476869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9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Таблицы данного раздела заполняют в медицинских организациях, имеющих соответствующие диагностические службы. Включаются сведения об исследованиях, проведенных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в отделениях (кабинетах)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данной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медицинской организации</a:t>
            </a:r>
          </a:p>
          <a:p>
            <a:pPr algn="just">
              <a:lnSpc>
                <a:spcPct val="80000"/>
              </a:lnSpc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включаются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сведения об анализах и исследованиях,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проведенных в других организациях,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пациентам, обслуживаемым данной организацией</a:t>
            </a:r>
          </a:p>
          <a:p>
            <a:pPr algn="just">
              <a:lnSpc>
                <a:spcPct val="80000"/>
              </a:lnSpc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Если диагностические отделения данной организации оказывают помощь не только своим пациентам, но и пациентам, направленным другими организациями, в сведения о работе диагностического отделения включается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весь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объем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проведенной работы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независимо от того, каким пациентам была оказана помощь</a:t>
            </a:r>
            <a:endParaRPr lang="ru-RU" altLang="ru-RU" sz="2000" dirty="0" smtClean="0">
              <a:latin typeface="Times New Roman" pitchFamily="18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title"/>
          </p:nvPr>
        </p:nvSpPr>
        <p:spPr>
          <a:xfrm>
            <a:off x="309565" y="45244"/>
            <a:ext cx="8534400" cy="9906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При заполнении раздела </a:t>
            </a:r>
            <a:r>
              <a:rPr lang="en-US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VI 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«Работа диагностических отделений (кабинетов)» ФФСН №30 следует иметь в виду</a:t>
            </a:r>
          </a:p>
        </p:txBody>
      </p:sp>
    </p:spTree>
    <p:extLst>
      <p:ext uri="{BB962C8B-B14F-4D97-AF65-F5344CB8AC3E}">
        <p14:creationId xmlns:p14="http://schemas.microsoft.com/office/powerpoint/2010/main" xmlns="" val="425528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665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17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69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222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2746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427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579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731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3884295"/>
            <a:ext cx="0" cy="165100"/>
          </a:xfrm>
          <a:custGeom>
            <a:avLst/>
            <a:gdLst/>
            <a:ahLst/>
            <a:cxnLst/>
            <a:rect l="l" t="t" r="r" b="b"/>
            <a:pathLst>
              <a:path h="165100">
                <a:moveTo>
                  <a:pt x="0" y="0"/>
                </a:moveTo>
                <a:lnTo>
                  <a:pt x="0" y="1645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189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341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493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46462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47986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4951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5103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255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5006" y="54082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85006" y="5560695"/>
            <a:ext cx="0" cy="235585"/>
          </a:xfrm>
          <a:custGeom>
            <a:avLst/>
            <a:gdLst/>
            <a:ahLst/>
            <a:cxnLst/>
            <a:rect l="l" t="t" r="r" b="b"/>
            <a:pathLst>
              <a:path h="235585">
                <a:moveTo>
                  <a:pt x="0" y="0"/>
                </a:moveTo>
                <a:lnTo>
                  <a:pt x="0" y="235267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400" spc="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</a:t>
            </a:r>
            <a:r>
              <a:rPr lang="en-US" sz="1400" spc="-25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sz="1400" spc="-2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392172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838830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375786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912108" y="1107313"/>
            <a:ext cx="0" cy="4462780"/>
          </a:xfrm>
          <a:custGeom>
            <a:avLst/>
            <a:gdLst/>
            <a:ahLst/>
            <a:cxnLst/>
            <a:rect l="l" t="t" r="r" b="b"/>
            <a:pathLst>
              <a:path h="4462780">
                <a:moveTo>
                  <a:pt x="0" y="0"/>
                </a:moveTo>
                <a:lnTo>
                  <a:pt x="0" y="446278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448936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985892" y="1107313"/>
            <a:ext cx="0" cy="4462780"/>
          </a:xfrm>
          <a:custGeom>
            <a:avLst/>
            <a:gdLst/>
            <a:ahLst/>
            <a:cxnLst/>
            <a:rect l="l" t="t" r="r" b="b"/>
            <a:pathLst>
              <a:path h="4462780">
                <a:moveTo>
                  <a:pt x="0" y="0"/>
                </a:moveTo>
                <a:lnTo>
                  <a:pt x="0" y="446278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567679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281801" y="1107313"/>
            <a:ext cx="0" cy="4462780"/>
          </a:xfrm>
          <a:custGeom>
            <a:avLst/>
            <a:gdLst/>
            <a:ahLst/>
            <a:cxnLst/>
            <a:rect l="l" t="t" r="r" b="b"/>
            <a:pathLst>
              <a:path h="4462780">
                <a:moveTo>
                  <a:pt x="0" y="0"/>
                </a:moveTo>
                <a:lnTo>
                  <a:pt x="0" y="446278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863588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841488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541384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068689" y="1107313"/>
            <a:ext cx="0" cy="1109980"/>
          </a:xfrm>
          <a:custGeom>
            <a:avLst/>
            <a:gdLst/>
            <a:ahLst/>
            <a:cxnLst/>
            <a:rect l="l" t="t" r="r" b="b"/>
            <a:pathLst>
              <a:path h="1109980">
                <a:moveTo>
                  <a:pt x="0" y="0"/>
                </a:moveTo>
                <a:lnTo>
                  <a:pt x="0" y="110997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369436" y="1113663"/>
            <a:ext cx="5774690" cy="0"/>
          </a:xfrm>
          <a:custGeom>
            <a:avLst/>
            <a:gdLst/>
            <a:ahLst/>
            <a:cxnLst/>
            <a:rect l="l" t="t" r="r" b="b"/>
            <a:pathLst>
              <a:path w="5774690">
                <a:moveTo>
                  <a:pt x="0" y="0"/>
                </a:moveTo>
                <a:lnTo>
                  <a:pt x="577456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905758" y="1357502"/>
            <a:ext cx="2382520" cy="0"/>
          </a:xfrm>
          <a:custGeom>
            <a:avLst/>
            <a:gdLst/>
            <a:ahLst/>
            <a:cxnLst/>
            <a:rect l="l" t="t" r="r" b="b"/>
            <a:pathLst>
              <a:path w="2382520">
                <a:moveTo>
                  <a:pt x="0" y="0"/>
                </a:moveTo>
                <a:lnTo>
                  <a:pt x="238239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57238" y="1357502"/>
            <a:ext cx="2218055" cy="0"/>
          </a:xfrm>
          <a:custGeom>
            <a:avLst/>
            <a:gdLst/>
            <a:ahLst/>
            <a:cxnLst/>
            <a:rect l="l" t="t" r="r" b="b"/>
            <a:pathLst>
              <a:path w="2218054">
                <a:moveTo>
                  <a:pt x="0" y="0"/>
                </a:moveTo>
                <a:lnTo>
                  <a:pt x="2217801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3164" y="22109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73164" y="2363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73164" y="26681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73164" y="29729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73164" y="3125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73164" y="35825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73164" y="3887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73164" y="40397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73164" y="41921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73164" y="44969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73164" y="48017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73164" y="51065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73164" y="5411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79514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9144000" y="1046352"/>
            <a:ext cx="0" cy="73660"/>
          </a:xfrm>
          <a:custGeom>
            <a:avLst/>
            <a:gdLst/>
            <a:ahLst/>
            <a:cxnLst/>
            <a:rect l="l" t="t" r="r" b="b"/>
            <a:pathLst>
              <a:path h="73659">
                <a:moveTo>
                  <a:pt x="0" y="0"/>
                </a:moveTo>
                <a:lnTo>
                  <a:pt x="0" y="736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144000" y="2204592"/>
            <a:ext cx="0" cy="3365500"/>
          </a:xfrm>
          <a:custGeom>
            <a:avLst/>
            <a:gdLst/>
            <a:ahLst/>
            <a:cxnLst/>
            <a:rect l="l" t="t" r="r" b="b"/>
            <a:pathLst>
              <a:path h="3365500">
                <a:moveTo>
                  <a:pt x="0" y="0"/>
                </a:moveTo>
                <a:lnTo>
                  <a:pt x="0" y="3365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73164" y="105270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73164" y="55637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969010" y="1576958"/>
            <a:ext cx="647065" cy="11541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latin typeface="Times New Roman"/>
                <a:cs typeface="Times New Roman"/>
              </a:rPr>
              <a:t>Наименование</a:t>
            </a:r>
            <a:endParaRPr sz="800" dirty="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567177" y="1515999"/>
            <a:ext cx="110489" cy="115416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latin typeface="Times New Roman"/>
                <a:cs typeface="Times New Roman"/>
              </a:rPr>
              <a:t>№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2466594" y="1637919"/>
            <a:ext cx="309880" cy="115416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latin typeface="Times New Roman"/>
                <a:cs typeface="Times New Roman"/>
              </a:rPr>
              <a:t>с</a:t>
            </a:r>
            <a:r>
              <a:rPr sz="800" spc="-5" dirty="0">
                <a:latin typeface="Times New Roman"/>
                <a:cs typeface="Times New Roman"/>
              </a:rPr>
              <a:t>т</a:t>
            </a:r>
            <a:r>
              <a:rPr sz="800" dirty="0">
                <a:latin typeface="Times New Roman"/>
                <a:cs typeface="Times New Roman"/>
              </a:rPr>
              <a:t>р</a:t>
            </a:r>
            <a:r>
              <a:rPr sz="800" spc="-10" dirty="0">
                <a:latin typeface="Times New Roman"/>
                <a:cs typeface="Times New Roman"/>
              </a:rPr>
              <a:t>о</a:t>
            </a:r>
            <a:r>
              <a:rPr sz="800" spc="5" dirty="0">
                <a:latin typeface="Times New Roman"/>
                <a:cs typeface="Times New Roman"/>
              </a:rPr>
              <a:t>к</a:t>
            </a:r>
            <a:r>
              <a:rPr sz="800" dirty="0">
                <a:latin typeface="Times New Roman"/>
                <a:cs typeface="Times New Roman"/>
              </a:rPr>
              <a:t>и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2981832" y="1576958"/>
            <a:ext cx="262890" cy="115416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latin typeface="Times New Roman"/>
                <a:cs typeface="Times New Roman"/>
              </a:rPr>
              <a:t>Вс</a:t>
            </a:r>
            <a:r>
              <a:rPr sz="800" spc="-10" dirty="0">
                <a:latin typeface="Times New Roman"/>
                <a:cs typeface="Times New Roman"/>
              </a:rPr>
              <a:t>ег</a:t>
            </a:r>
            <a:r>
              <a:rPr sz="800" dirty="0">
                <a:latin typeface="Times New Roman"/>
                <a:cs typeface="Times New Roman"/>
              </a:rPr>
              <a:t>о</a:t>
            </a:r>
          </a:p>
        </p:txBody>
      </p:sp>
      <p:sp>
        <p:nvSpPr>
          <p:cNvPr id="60" name="object 60"/>
          <p:cNvSpPr/>
          <p:nvPr/>
        </p:nvSpPr>
        <p:spPr>
          <a:xfrm>
            <a:off x="4898644" y="1084707"/>
            <a:ext cx="440690" cy="0"/>
          </a:xfrm>
          <a:custGeom>
            <a:avLst/>
            <a:gdLst/>
            <a:ahLst/>
            <a:cxnLst/>
            <a:rect l="l" t="t" r="r" b="b"/>
            <a:pathLst>
              <a:path w="440689">
                <a:moveTo>
                  <a:pt x="0" y="0"/>
                </a:moveTo>
                <a:lnTo>
                  <a:pt x="440436" y="0"/>
                </a:lnTo>
              </a:path>
            </a:pathLst>
          </a:custGeom>
          <a:ln w="5486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4886705" y="1038860"/>
            <a:ext cx="46609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10" dirty="0">
                <a:solidFill>
                  <a:srgbClr val="FF0000"/>
                </a:solidFill>
                <a:latin typeface="Times New Roman"/>
                <a:cs typeface="Times New Roman"/>
              </a:rPr>
              <a:t>При </a:t>
            </a:r>
            <a:r>
              <a:rPr sz="4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r>
              <a:rPr sz="4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выполнено:</a:t>
            </a:r>
            <a:endParaRPr sz="400" dirty="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500882" y="1485519"/>
            <a:ext cx="31051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ге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500882" y="1607438"/>
            <a:ext cx="29781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 dirty="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3561841" y="1729358"/>
            <a:ext cx="165100" cy="113030"/>
          </a:xfrm>
          <a:custGeom>
            <a:avLst/>
            <a:gdLst/>
            <a:ahLst/>
            <a:cxnLst/>
            <a:rect l="l" t="t" r="r" b="b"/>
            <a:pathLst>
              <a:path w="165100" h="113030">
                <a:moveTo>
                  <a:pt x="0" y="112775"/>
                </a:moveTo>
                <a:lnTo>
                  <a:pt x="164591" y="112775"/>
                </a:lnTo>
                <a:lnTo>
                  <a:pt x="16459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3549777" y="1706372"/>
            <a:ext cx="19050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пий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120769" y="1180719"/>
            <a:ext cx="669925" cy="115416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latin typeface="Times New Roman"/>
                <a:cs typeface="Times New Roman"/>
              </a:rPr>
              <a:t>Р</a:t>
            </a:r>
            <a:r>
              <a:rPr sz="800" spc="-10" dirty="0">
                <a:latin typeface="Times New Roman"/>
                <a:cs typeface="Times New Roman"/>
              </a:rPr>
              <a:t>е</a:t>
            </a:r>
            <a:r>
              <a:rPr sz="800" spc="-5" dirty="0">
                <a:latin typeface="Times New Roman"/>
                <a:cs typeface="Times New Roman"/>
              </a:rPr>
              <a:t>нт</a:t>
            </a:r>
            <a:r>
              <a:rPr sz="800" spc="-10" dirty="0">
                <a:latin typeface="Times New Roman"/>
                <a:cs typeface="Times New Roman"/>
              </a:rPr>
              <a:t>ге</a:t>
            </a:r>
            <a:r>
              <a:rPr sz="800" spc="-5" dirty="0">
                <a:latin typeface="Times New Roman"/>
                <a:cs typeface="Times New Roman"/>
              </a:rPr>
              <a:t>но</a:t>
            </a:r>
            <a:r>
              <a:rPr sz="800" spc="-10" dirty="0">
                <a:latin typeface="Times New Roman"/>
                <a:cs typeface="Times New Roman"/>
              </a:rPr>
              <a:t>г</a:t>
            </a:r>
            <a:r>
              <a:rPr sz="800" dirty="0">
                <a:latin typeface="Times New Roman"/>
                <a:cs typeface="Times New Roman"/>
              </a:rPr>
              <a:t>ра</a:t>
            </a:r>
            <a:r>
              <a:rPr sz="800" spc="-5" dirty="0">
                <a:latin typeface="Times New Roman"/>
                <a:cs typeface="Times New Roman"/>
              </a:rPr>
              <a:t>м</a:t>
            </a:r>
            <a:r>
              <a:rPr sz="800" dirty="0">
                <a:latin typeface="Times New Roman"/>
                <a:cs typeface="Times New Roman"/>
              </a:rPr>
              <a:t>м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5321046" y="1180719"/>
            <a:ext cx="639445" cy="115416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latin typeface="Times New Roman"/>
                <a:cs typeface="Times New Roman"/>
              </a:rPr>
              <a:t>Флюорограмм</a:t>
            </a:r>
            <a:endParaRPr sz="800" dirty="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438772" y="1546478"/>
            <a:ext cx="26670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5080">
              <a:lnSpc>
                <a:spcPts val="885"/>
              </a:lnSpc>
            </a:pPr>
            <a:r>
              <a:rPr sz="800" spc="-1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6438772" y="1668398"/>
            <a:ext cx="266700" cy="113030"/>
          </a:xfrm>
          <a:custGeom>
            <a:avLst/>
            <a:gdLst/>
            <a:ahLst/>
            <a:cxnLst/>
            <a:rect l="l" t="t" r="r" b="b"/>
            <a:pathLst>
              <a:path w="266700" h="113030">
                <a:moveTo>
                  <a:pt x="0" y="112775"/>
                </a:moveTo>
                <a:lnTo>
                  <a:pt x="266700" y="112775"/>
                </a:lnTo>
                <a:lnTo>
                  <a:pt x="26670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6438772" y="1645412"/>
            <a:ext cx="26860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>
              <a:lnSpc>
                <a:spcPct val="100000"/>
              </a:lnSpc>
              <a:spcBef>
                <a:spcPts val="105"/>
              </a:spcBef>
            </a:pP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7300341" y="1119758"/>
            <a:ext cx="1332230" cy="113030"/>
          </a:xfrm>
          <a:custGeom>
            <a:avLst/>
            <a:gdLst/>
            <a:ahLst/>
            <a:cxnLst/>
            <a:rect l="l" t="t" r="r" b="b"/>
            <a:pathLst>
              <a:path w="1332229" h="113030">
                <a:moveTo>
                  <a:pt x="0" y="112775"/>
                </a:moveTo>
                <a:lnTo>
                  <a:pt x="1331976" y="112775"/>
                </a:lnTo>
                <a:lnTo>
                  <a:pt x="1331976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7288783" y="1096771"/>
            <a:ext cx="1356995" cy="13657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latin typeface="Times New Roman"/>
                <a:cs typeface="Times New Roman"/>
              </a:rPr>
              <a:t>из общего числа</a:t>
            </a:r>
            <a:r>
              <a:rPr sz="800" spc="-55" dirty="0">
                <a:latin typeface="Times New Roman"/>
                <a:cs typeface="Times New Roman"/>
              </a:rPr>
              <a:t> </a:t>
            </a:r>
            <a:r>
              <a:rPr sz="800" spc="-5" dirty="0">
                <a:latin typeface="Times New Roman"/>
                <a:cs typeface="Times New Roman"/>
              </a:rPr>
              <a:t>исследований</a:t>
            </a:r>
            <a:endParaRPr sz="800" dirty="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7775829" y="1241678"/>
            <a:ext cx="379730" cy="113030"/>
          </a:xfrm>
          <a:custGeom>
            <a:avLst/>
            <a:gdLst/>
            <a:ahLst/>
            <a:cxnLst/>
            <a:rect l="l" t="t" r="r" b="b"/>
            <a:pathLst>
              <a:path w="379729" h="113030">
                <a:moveTo>
                  <a:pt x="0" y="112775"/>
                </a:moveTo>
                <a:lnTo>
                  <a:pt x="379475" y="112775"/>
                </a:lnTo>
                <a:lnTo>
                  <a:pt x="379475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7764526" y="1218691"/>
            <a:ext cx="405130" cy="13657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latin typeface="Times New Roman"/>
                <a:cs typeface="Times New Roman"/>
              </a:rPr>
              <a:t>(из гр.</a:t>
            </a:r>
            <a:r>
              <a:rPr sz="800" spc="-90" dirty="0"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3)</a:t>
            </a:r>
            <a:endParaRPr sz="800" dirty="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129785" y="1668398"/>
            <a:ext cx="113664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030726" y="1790319"/>
            <a:ext cx="31178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613402" y="1668398"/>
            <a:ext cx="2393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циф-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4613402" y="1790319"/>
            <a:ext cx="2520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5226684" y="1668398"/>
            <a:ext cx="113664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endParaRPr sz="800" dirty="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127625" y="1790319"/>
            <a:ext cx="31178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5820790" y="1654682"/>
            <a:ext cx="2393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циф-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820790" y="1807082"/>
            <a:ext cx="2520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7017639" y="1485519"/>
            <a:ext cx="680720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контра</a:t>
            </a:r>
            <a:r>
              <a:rPr sz="800" spc="-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стиро-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7195946" y="1607438"/>
            <a:ext cx="32512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7267575" y="1729358"/>
            <a:ext cx="169545" cy="113030"/>
          </a:xfrm>
          <a:custGeom>
            <a:avLst/>
            <a:gdLst/>
            <a:ahLst/>
            <a:cxnLst/>
            <a:rect l="l" t="t" r="r" b="b"/>
            <a:pathLst>
              <a:path w="169545" h="113030">
                <a:moveTo>
                  <a:pt x="0" y="112775"/>
                </a:moveTo>
                <a:lnTo>
                  <a:pt x="169164" y="112775"/>
                </a:lnTo>
                <a:lnTo>
                  <a:pt x="1691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7256144" y="1706372"/>
            <a:ext cx="19558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800" spc="-1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7211186" y="1851279"/>
            <a:ext cx="314325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ангио-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7166229" y="1950212"/>
            <a:ext cx="36068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фи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й)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8026907" y="136359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716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062721" y="1363599"/>
            <a:ext cx="294640" cy="113030"/>
          </a:xfrm>
          <a:custGeom>
            <a:avLst/>
            <a:gdLst/>
            <a:ahLst/>
            <a:cxnLst/>
            <a:rect l="l" t="t" r="r" b="b"/>
            <a:pathLst>
              <a:path w="294640" h="113030">
                <a:moveTo>
                  <a:pt x="0" y="112775"/>
                </a:moveTo>
                <a:lnTo>
                  <a:pt x="294131" y="112775"/>
                </a:lnTo>
                <a:lnTo>
                  <a:pt x="29413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373618" y="136359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335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7979791" y="1340612"/>
            <a:ext cx="42545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7978902" y="1485519"/>
            <a:ext cx="398145" cy="113030"/>
          </a:xfrm>
          <a:custGeom>
            <a:avLst/>
            <a:gdLst/>
            <a:ahLst/>
            <a:cxnLst/>
            <a:rect l="l" t="t" r="r" b="b"/>
            <a:pathLst>
              <a:path w="398145" h="113030">
                <a:moveTo>
                  <a:pt x="0" y="112775"/>
                </a:moveTo>
                <a:lnTo>
                  <a:pt x="397764" y="112775"/>
                </a:lnTo>
                <a:lnTo>
                  <a:pt x="3977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401050" y="148551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4876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7967598" y="1462532"/>
            <a:ext cx="44894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делениях,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7887461" y="1607438"/>
            <a:ext cx="626745" cy="113030"/>
          </a:xfrm>
          <a:custGeom>
            <a:avLst/>
            <a:gdLst/>
            <a:ahLst/>
            <a:cxnLst/>
            <a:rect l="l" t="t" r="r" b="b"/>
            <a:pathLst>
              <a:path w="626745" h="113030">
                <a:moveTo>
                  <a:pt x="0" y="112775"/>
                </a:moveTo>
                <a:lnTo>
                  <a:pt x="626364" y="112775"/>
                </a:lnTo>
                <a:lnTo>
                  <a:pt x="6263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7876158" y="1584451"/>
            <a:ext cx="63246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оказывающих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7890509" y="1729358"/>
            <a:ext cx="622300" cy="113030"/>
          </a:xfrm>
          <a:custGeom>
            <a:avLst/>
            <a:gdLst/>
            <a:ahLst/>
            <a:cxnLst/>
            <a:rect l="l" t="t" r="r" b="b"/>
            <a:pathLst>
              <a:path w="622300" h="113030">
                <a:moveTo>
                  <a:pt x="0" y="112775"/>
                </a:moveTo>
                <a:lnTo>
                  <a:pt x="621792" y="112775"/>
                </a:lnTo>
                <a:lnTo>
                  <a:pt x="621792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7879206" y="1706372"/>
            <a:ext cx="62611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медицинскую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7981950" y="1851279"/>
            <a:ext cx="441959" cy="113030"/>
          </a:xfrm>
          <a:custGeom>
            <a:avLst/>
            <a:gdLst/>
            <a:ahLst/>
            <a:cxnLst/>
            <a:rect l="l" t="t" r="r" b="b"/>
            <a:pathLst>
              <a:path w="441959" h="113030">
                <a:moveTo>
                  <a:pt x="0" y="112775"/>
                </a:moveTo>
                <a:lnTo>
                  <a:pt x="441959" y="112775"/>
                </a:lnTo>
                <a:lnTo>
                  <a:pt x="441959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7970646" y="1828292"/>
            <a:ext cx="44259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помощь</a:t>
            </a:r>
            <a:r>
              <a:rPr sz="8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7878318" y="1973198"/>
            <a:ext cx="650875" cy="113030"/>
          </a:xfrm>
          <a:custGeom>
            <a:avLst/>
            <a:gdLst/>
            <a:ahLst/>
            <a:cxnLst/>
            <a:rect l="l" t="t" r="r" b="b"/>
            <a:pathLst>
              <a:path w="650875" h="113030">
                <a:moveTo>
                  <a:pt x="0" y="112775"/>
                </a:moveTo>
                <a:lnTo>
                  <a:pt x="650748" y="112775"/>
                </a:lnTo>
                <a:lnTo>
                  <a:pt x="650748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7867015" y="1950212"/>
            <a:ext cx="65214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амбулаторных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7992618" y="2095119"/>
            <a:ext cx="396240" cy="113030"/>
          </a:xfrm>
          <a:custGeom>
            <a:avLst/>
            <a:gdLst/>
            <a:ahLst/>
            <a:cxnLst/>
            <a:rect l="l" t="t" r="r" b="b"/>
            <a:pathLst>
              <a:path w="396240" h="113030">
                <a:moveTo>
                  <a:pt x="0" y="112775"/>
                </a:moveTo>
                <a:lnTo>
                  <a:pt x="396240" y="112775"/>
                </a:lnTo>
                <a:lnTo>
                  <a:pt x="39624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7981315" y="2072132"/>
            <a:ext cx="42227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2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ях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8570086" y="1546478"/>
            <a:ext cx="492759" cy="113030"/>
          </a:xfrm>
          <a:custGeom>
            <a:avLst/>
            <a:gdLst/>
            <a:ahLst/>
            <a:cxnLst/>
            <a:rect l="l" t="t" r="r" b="b"/>
            <a:pathLst>
              <a:path w="492759" h="113030">
                <a:moveTo>
                  <a:pt x="0" y="112775"/>
                </a:moveTo>
                <a:lnTo>
                  <a:pt x="492251" y="112775"/>
                </a:lnTo>
                <a:lnTo>
                  <a:pt x="49225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8558910" y="1523491"/>
            <a:ext cx="4940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8606663" y="1668398"/>
            <a:ext cx="419100" cy="113030"/>
          </a:xfrm>
          <a:custGeom>
            <a:avLst/>
            <a:gdLst/>
            <a:ahLst/>
            <a:cxnLst/>
            <a:rect l="l" t="t" r="r" b="b"/>
            <a:pathLst>
              <a:path w="419100" h="113030">
                <a:moveTo>
                  <a:pt x="0" y="112775"/>
                </a:moveTo>
                <a:lnTo>
                  <a:pt x="419100" y="112775"/>
                </a:lnTo>
                <a:lnTo>
                  <a:pt x="41910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8595486" y="1645412"/>
            <a:ext cx="422909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дневного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8580755" y="1790319"/>
            <a:ext cx="447040" cy="113030"/>
          </a:xfrm>
          <a:custGeom>
            <a:avLst/>
            <a:gdLst/>
            <a:ahLst/>
            <a:cxnLst/>
            <a:rect l="l" t="t" r="r" b="b"/>
            <a:pathLst>
              <a:path w="447040" h="113030">
                <a:moveTo>
                  <a:pt x="0" y="112775"/>
                </a:moveTo>
                <a:lnTo>
                  <a:pt x="446531" y="112775"/>
                </a:lnTo>
                <a:lnTo>
                  <a:pt x="44653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8569579" y="1767332"/>
            <a:ext cx="47117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стационар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8804782" y="191223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4572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8770746" y="1889251"/>
            <a:ext cx="7112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1285976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1241552" y="2194051"/>
            <a:ext cx="88900" cy="177800"/>
          </a:xfrm>
          <a:prstGeom prst="rect">
            <a:avLst/>
          </a:prstGeom>
          <a:noFill/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2615945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 txBox="1"/>
          <p:nvPr/>
        </p:nvSpPr>
        <p:spPr>
          <a:xfrm>
            <a:off x="2571750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3106801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3062732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3644010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/>
          <p:nvPr/>
        </p:nvSpPr>
        <p:spPr>
          <a:xfrm>
            <a:off x="3600069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4180078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4135882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4716907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4672965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5276850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 txBox="1"/>
          <p:nvPr/>
        </p:nvSpPr>
        <p:spPr>
          <a:xfrm>
            <a:off x="5233161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5924296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 txBox="1"/>
          <p:nvPr/>
        </p:nvSpPr>
        <p:spPr>
          <a:xfrm>
            <a:off x="5880608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6572884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 txBox="1"/>
          <p:nvPr/>
        </p:nvSpPr>
        <p:spPr>
          <a:xfrm>
            <a:off x="6529196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7287386" y="2220086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 txBox="1"/>
          <p:nvPr/>
        </p:nvSpPr>
        <p:spPr>
          <a:xfrm>
            <a:off x="7275956" y="2194051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8126730" y="2220086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 txBox="1"/>
          <p:nvPr/>
        </p:nvSpPr>
        <p:spPr>
          <a:xfrm>
            <a:off x="8115427" y="2194051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8779002" y="2220086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8767698" y="2194051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206527" y="2372486"/>
            <a:ext cx="1475740" cy="140335"/>
          </a:xfrm>
          <a:custGeom>
            <a:avLst/>
            <a:gdLst/>
            <a:ahLst/>
            <a:cxnLst/>
            <a:rect l="l" t="t" r="r" b="b"/>
            <a:pathLst>
              <a:path w="1475739" h="140335">
                <a:moveTo>
                  <a:pt x="0" y="140208"/>
                </a:moveTo>
                <a:lnTo>
                  <a:pt x="1475232" y="140208"/>
                </a:lnTo>
                <a:lnTo>
                  <a:pt x="147523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193954" y="2346705"/>
            <a:ext cx="1430020" cy="166071"/>
          </a:xfrm>
          <a:prstGeom prst="rect">
            <a:avLst/>
          </a:prstGeom>
          <a:noFill/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Рентгенодиагностические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206527" y="2524886"/>
            <a:ext cx="774700" cy="140335"/>
          </a:xfrm>
          <a:custGeom>
            <a:avLst/>
            <a:gdLst/>
            <a:ahLst/>
            <a:cxnLst/>
            <a:rect l="l" t="t" r="r" b="b"/>
            <a:pathLst>
              <a:path w="774700" h="140335">
                <a:moveTo>
                  <a:pt x="0" y="140208"/>
                </a:moveTo>
                <a:lnTo>
                  <a:pt x="774192" y="140208"/>
                </a:lnTo>
                <a:lnTo>
                  <a:pt x="77419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980719" y="2524886"/>
            <a:ext cx="41275" cy="140335"/>
          </a:xfrm>
          <a:custGeom>
            <a:avLst/>
            <a:gdLst/>
            <a:ahLst/>
            <a:cxnLst/>
            <a:rect l="l" t="t" r="r" b="b"/>
            <a:pathLst>
              <a:path w="41275" h="140335">
                <a:moveTo>
                  <a:pt x="0" y="140208"/>
                </a:moveTo>
                <a:lnTo>
                  <a:pt x="41148" y="140208"/>
                </a:lnTo>
                <a:lnTo>
                  <a:pt x="411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021867" y="2524886"/>
            <a:ext cx="33655" cy="140335"/>
          </a:xfrm>
          <a:custGeom>
            <a:avLst/>
            <a:gdLst/>
            <a:ahLst/>
            <a:cxnLst/>
            <a:rect l="l" t="t" r="r" b="b"/>
            <a:pathLst>
              <a:path w="33655" h="140335">
                <a:moveTo>
                  <a:pt x="0" y="140208"/>
                </a:moveTo>
                <a:lnTo>
                  <a:pt x="33527" y="140208"/>
                </a:lnTo>
                <a:lnTo>
                  <a:pt x="335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055395" y="2524886"/>
            <a:ext cx="288290" cy="140335"/>
          </a:xfrm>
          <a:custGeom>
            <a:avLst/>
            <a:gdLst/>
            <a:ahLst/>
            <a:cxnLst/>
            <a:rect l="l" t="t" r="r" b="b"/>
            <a:pathLst>
              <a:path w="288290" h="140335">
                <a:moveTo>
                  <a:pt x="0" y="140208"/>
                </a:moveTo>
                <a:lnTo>
                  <a:pt x="288036" y="140208"/>
                </a:lnTo>
                <a:lnTo>
                  <a:pt x="2880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193954" y="2499105"/>
            <a:ext cx="116141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исследования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 -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2615945" y="24486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2571750" y="24229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386359" y="2677286"/>
            <a:ext cx="805180" cy="140335"/>
          </a:xfrm>
          <a:custGeom>
            <a:avLst/>
            <a:gdLst/>
            <a:ahLst/>
            <a:cxnLst/>
            <a:rect l="l" t="t" r="r" b="b"/>
            <a:pathLst>
              <a:path w="805180" h="140335">
                <a:moveTo>
                  <a:pt x="0" y="140208"/>
                </a:moveTo>
                <a:lnTo>
                  <a:pt x="804672" y="140208"/>
                </a:lnTo>
                <a:lnTo>
                  <a:pt x="8046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 txBox="1"/>
          <p:nvPr/>
        </p:nvSpPr>
        <p:spPr>
          <a:xfrm>
            <a:off x="373786" y="2651505"/>
            <a:ext cx="7975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(стр.1):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278155" y="2829686"/>
            <a:ext cx="1298575" cy="140335"/>
          </a:xfrm>
          <a:custGeom>
            <a:avLst/>
            <a:gdLst/>
            <a:ahLst/>
            <a:cxnLst/>
            <a:rect l="l" t="t" r="r" b="b"/>
            <a:pathLst>
              <a:path w="1298575" h="140335">
                <a:moveTo>
                  <a:pt x="0" y="140208"/>
                </a:moveTo>
                <a:lnTo>
                  <a:pt x="1298448" y="140208"/>
                </a:lnTo>
                <a:lnTo>
                  <a:pt x="12984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265582" y="2803905"/>
            <a:ext cx="132397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органов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грудной</a:t>
            </a:r>
            <a:r>
              <a:rPr sz="10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клетки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2615945" y="2753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2571750" y="27277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7305675" y="26772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7294244" y="26515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278155" y="2982086"/>
            <a:ext cx="1216660" cy="140335"/>
          </a:xfrm>
          <a:custGeom>
            <a:avLst/>
            <a:gdLst/>
            <a:ahLst/>
            <a:cxnLst/>
            <a:rect l="l" t="t" r="r" b="b"/>
            <a:pathLst>
              <a:path w="1216660" h="140335">
                <a:moveTo>
                  <a:pt x="0" y="140208"/>
                </a:moveTo>
                <a:lnTo>
                  <a:pt x="1216152" y="140208"/>
                </a:lnTo>
                <a:lnTo>
                  <a:pt x="121615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 txBox="1"/>
          <p:nvPr/>
        </p:nvSpPr>
        <p:spPr>
          <a:xfrm>
            <a:off x="265582" y="2956305"/>
            <a:ext cx="120332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органов</a:t>
            </a:r>
            <a:r>
              <a:rPr sz="10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пищеварения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2615945" y="2982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2571750" y="29563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5231129" y="2982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5219446" y="2956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5878576" y="2982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 txBox="1"/>
          <p:nvPr/>
        </p:nvSpPr>
        <p:spPr>
          <a:xfrm>
            <a:off x="5866891" y="2956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6527165" y="2982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 txBox="1"/>
          <p:nvPr/>
        </p:nvSpPr>
        <p:spPr>
          <a:xfrm>
            <a:off x="6515481" y="2956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327685" y="3134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248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58927" y="3134486"/>
            <a:ext cx="382905" cy="140335"/>
          </a:xfrm>
          <a:custGeom>
            <a:avLst/>
            <a:gdLst/>
            <a:ahLst/>
            <a:cxnLst/>
            <a:rect l="l" t="t" r="r" b="b"/>
            <a:pathLst>
              <a:path w="382905" h="140335">
                <a:moveTo>
                  <a:pt x="0" y="140208"/>
                </a:moveTo>
                <a:lnTo>
                  <a:pt x="382524" y="140208"/>
                </a:lnTo>
                <a:lnTo>
                  <a:pt x="38252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346354" y="3108705"/>
            <a:ext cx="40830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0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latin typeface="Times New Roman"/>
                <a:cs typeface="Times New Roman"/>
              </a:rPr>
              <a:t>них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296443" y="32868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8"/>
                </a:moveTo>
                <a:lnTo>
                  <a:pt x="443484" y="140208"/>
                </a:lnTo>
                <a:lnTo>
                  <a:pt x="4434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39927" y="3286886"/>
            <a:ext cx="1188720" cy="140335"/>
          </a:xfrm>
          <a:custGeom>
            <a:avLst/>
            <a:gdLst/>
            <a:ahLst/>
            <a:cxnLst/>
            <a:rect l="l" t="t" r="r" b="b"/>
            <a:pathLst>
              <a:path w="1188720" h="140335">
                <a:moveTo>
                  <a:pt x="0" y="140208"/>
                </a:moveTo>
                <a:lnTo>
                  <a:pt x="1188720" y="140208"/>
                </a:lnTo>
                <a:lnTo>
                  <a:pt x="11887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 txBox="1"/>
          <p:nvPr/>
        </p:nvSpPr>
        <p:spPr>
          <a:xfrm>
            <a:off x="727354" y="3261105"/>
            <a:ext cx="11811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пищевода,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желудка</a:t>
            </a:r>
            <a:r>
              <a:rPr sz="1000" spc="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296443" y="34392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8"/>
                </a:moveTo>
                <a:lnTo>
                  <a:pt x="443484" y="140208"/>
                </a:lnTo>
                <a:lnTo>
                  <a:pt x="4434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39927" y="3439286"/>
            <a:ext cx="765175" cy="140335"/>
          </a:xfrm>
          <a:custGeom>
            <a:avLst/>
            <a:gdLst/>
            <a:ahLst/>
            <a:cxnLst/>
            <a:rect l="l" t="t" r="r" b="b"/>
            <a:pathLst>
              <a:path w="765175" h="140335">
                <a:moveTo>
                  <a:pt x="0" y="140208"/>
                </a:moveTo>
                <a:lnTo>
                  <a:pt x="765048" y="140208"/>
                </a:lnTo>
                <a:lnTo>
                  <a:pt x="7650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727354" y="3413505"/>
            <a:ext cx="791210" cy="177800"/>
          </a:xfrm>
          <a:prstGeom prst="rect">
            <a:avLst/>
          </a:prstGeom>
          <a:noFill/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тонкой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кишки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2535173" y="3286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8"/>
                </a:moveTo>
                <a:lnTo>
                  <a:pt x="160019" y="140208"/>
                </a:lnTo>
                <a:lnTo>
                  <a:pt x="160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 txBox="1"/>
          <p:nvPr/>
        </p:nvSpPr>
        <p:spPr>
          <a:xfrm>
            <a:off x="2522982" y="32611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5231129" y="3134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 txBox="1"/>
          <p:nvPr/>
        </p:nvSpPr>
        <p:spPr>
          <a:xfrm>
            <a:off x="5219446" y="31087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5878576" y="3134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 txBox="1"/>
          <p:nvPr/>
        </p:nvSpPr>
        <p:spPr>
          <a:xfrm>
            <a:off x="5866891" y="31087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6527165" y="3134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 txBox="1"/>
          <p:nvPr/>
        </p:nvSpPr>
        <p:spPr>
          <a:xfrm>
            <a:off x="6515481" y="31087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296443" y="35916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39927" y="3591686"/>
            <a:ext cx="1115695" cy="140335"/>
          </a:xfrm>
          <a:custGeom>
            <a:avLst/>
            <a:gdLst/>
            <a:ahLst/>
            <a:cxnLst/>
            <a:rect l="l" t="t" r="r" b="b"/>
            <a:pathLst>
              <a:path w="1115695" h="140335">
                <a:moveTo>
                  <a:pt x="0" y="140207"/>
                </a:moveTo>
                <a:lnTo>
                  <a:pt x="1115568" y="140207"/>
                </a:lnTo>
                <a:lnTo>
                  <a:pt x="11155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 txBox="1"/>
          <p:nvPr/>
        </p:nvSpPr>
        <p:spPr>
          <a:xfrm>
            <a:off x="727354" y="3565905"/>
            <a:ext cx="11404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ободочной и</a:t>
            </a:r>
            <a:r>
              <a:rPr sz="10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прямой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296443" y="37440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39927" y="3744086"/>
            <a:ext cx="353695" cy="140335"/>
          </a:xfrm>
          <a:custGeom>
            <a:avLst/>
            <a:gdLst/>
            <a:ahLst/>
            <a:cxnLst/>
            <a:rect l="l" t="t" r="r" b="b"/>
            <a:pathLst>
              <a:path w="353694" h="140335">
                <a:moveTo>
                  <a:pt x="0" y="140207"/>
                </a:moveTo>
                <a:lnTo>
                  <a:pt x="353568" y="140207"/>
                </a:lnTo>
                <a:lnTo>
                  <a:pt x="3535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727354" y="3718382"/>
            <a:ext cx="3803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ш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2535173" y="3667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 txBox="1"/>
          <p:nvPr/>
        </p:nvSpPr>
        <p:spPr>
          <a:xfrm>
            <a:off x="2522982" y="36421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5231129" y="3591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 txBox="1"/>
          <p:nvPr/>
        </p:nvSpPr>
        <p:spPr>
          <a:xfrm>
            <a:off x="5219446" y="35659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5878576" y="3591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 txBox="1"/>
          <p:nvPr/>
        </p:nvSpPr>
        <p:spPr>
          <a:xfrm>
            <a:off x="5866891" y="35659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6527165" y="3591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 txBox="1"/>
          <p:nvPr/>
        </p:nvSpPr>
        <p:spPr>
          <a:xfrm>
            <a:off x="6515481" y="35659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278155" y="3896486"/>
            <a:ext cx="367665" cy="140335"/>
          </a:xfrm>
          <a:custGeom>
            <a:avLst/>
            <a:gdLst/>
            <a:ahLst/>
            <a:cxnLst/>
            <a:rect l="l" t="t" r="r" b="b"/>
            <a:pathLst>
              <a:path w="367665" h="140335">
                <a:moveTo>
                  <a:pt x="0" y="140207"/>
                </a:moveTo>
                <a:lnTo>
                  <a:pt x="367284" y="140207"/>
                </a:lnTo>
                <a:lnTo>
                  <a:pt x="3672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666013" y="3896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686587" y="3896486"/>
            <a:ext cx="1077595" cy="140335"/>
          </a:xfrm>
          <a:custGeom>
            <a:avLst/>
            <a:gdLst/>
            <a:ahLst/>
            <a:cxnLst/>
            <a:rect l="l" t="t" r="r" b="b"/>
            <a:pathLst>
              <a:path w="1077595" h="140335">
                <a:moveTo>
                  <a:pt x="0" y="140207"/>
                </a:moveTo>
                <a:lnTo>
                  <a:pt x="1077467" y="140207"/>
                </a:lnTo>
                <a:lnTo>
                  <a:pt x="107746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 txBox="1"/>
          <p:nvPr/>
        </p:nvSpPr>
        <p:spPr>
          <a:xfrm>
            <a:off x="265582" y="3871086"/>
            <a:ext cx="1510665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Times New Roman"/>
                <a:cs typeface="Times New Roman"/>
              </a:rPr>
              <a:t>костно-мышечной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системы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2615945" y="3896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2571750" y="38710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278155" y="4048886"/>
            <a:ext cx="1108075" cy="140335"/>
          </a:xfrm>
          <a:custGeom>
            <a:avLst/>
            <a:gdLst/>
            <a:ahLst/>
            <a:cxnLst/>
            <a:rect l="l" t="t" r="r" b="b"/>
            <a:pathLst>
              <a:path w="1108075" h="140335">
                <a:moveTo>
                  <a:pt x="0" y="140207"/>
                </a:moveTo>
                <a:lnTo>
                  <a:pt x="1107948" y="140207"/>
                </a:lnTo>
                <a:lnTo>
                  <a:pt x="110794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 txBox="1"/>
          <p:nvPr/>
        </p:nvSpPr>
        <p:spPr>
          <a:xfrm>
            <a:off x="265582" y="4023486"/>
            <a:ext cx="1133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нее:</a:t>
            </a:r>
            <a:r>
              <a:rPr sz="1000" spc="20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конечностей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2535173" y="4048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 txBox="1"/>
          <p:nvPr/>
        </p:nvSpPr>
        <p:spPr>
          <a:xfrm>
            <a:off x="2522982" y="40234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3598290" y="40488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 txBox="1"/>
          <p:nvPr/>
        </p:nvSpPr>
        <p:spPr>
          <a:xfrm>
            <a:off x="3586353" y="40234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278155" y="42012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21639" y="4201286"/>
            <a:ext cx="1165860" cy="140335"/>
          </a:xfrm>
          <a:custGeom>
            <a:avLst/>
            <a:gdLst/>
            <a:ahLst/>
            <a:cxnLst/>
            <a:rect l="l" t="t" r="r" b="b"/>
            <a:pathLst>
              <a:path w="1165860" h="140335">
                <a:moveTo>
                  <a:pt x="0" y="140207"/>
                </a:moveTo>
                <a:lnTo>
                  <a:pt x="1165860" y="140207"/>
                </a:lnTo>
                <a:lnTo>
                  <a:pt x="116586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 txBox="1"/>
          <p:nvPr/>
        </p:nvSpPr>
        <p:spPr>
          <a:xfrm>
            <a:off x="709066" y="4175886"/>
            <a:ext cx="11912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таза и</a:t>
            </a:r>
            <a:r>
              <a:rPr sz="10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тазобедренных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278155" y="43536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21639" y="4353686"/>
            <a:ext cx="467995" cy="140335"/>
          </a:xfrm>
          <a:custGeom>
            <a:avLst/>
            <a:gdLst/>
            <a:ahLst/>
            <a:cxnLst/>
            <a:rect l="l" t="t" r="r" b="b"/>
            <a:pathLst>
              <a:path w="467994" h="140335">
                <a:moveTo>
                  <a:pt x="0" y="140207"/>
                </a:moveTo>
                <a:lnTo>
                  <a:pt x="467868" y="140207"/>
                </a:lnTo>
                <a:lnTo>
                  <a:pt x="4678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 txBox="1"/>
          <p:nvPr/>
        </p:nvSpPr>
        <p:spPr>
          <a:xfrm>
            <a:off x="709066" y="4328286"/>
            <a:ext cx="4940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ставов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4" name="object 214"/>
          <p:cNvSpPr/>
          <p:nvPr/>
        </p:nvSpPr>
        <p:spPr>
          <a:xfrm>
            <a:off x="2535173" y="42774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 txBox="1"/>
          <p:nvPr/>
        </p:nvSpPr>
        <p:spPr>
          <a:xfrm>
            <a:off x="2522982" y="42520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3598290" y="42012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 txBox="1"/>
          <p:nvPr/>
        </p:nvSpPr>
        <p:spPr>
          <a:xfrm>
            <a:off x="3586353" y="41758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206527" y="45060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44499" y="4506086"/>
            <a:ext cx="897890" cy="140335"/>
          </a:xfrm>
          <a:custGeom>
            <a:avLst/>
            <a:gdLst/>
            <a:ahLst/>
            <a:cxnLst/>
            <a:rect l="l" t="t" r="r" b="b"/>
            <a:pathLst>
              <a:path w="897889" h="140335">
                <a:moveTo>
                  <a:pt x="0" y="140207"/>
                </a:moveTo>
                <a:lnTo>
                  <a:pt x="897636" y="140207"/>
                </a:lnTo>
                <a:lnTo>
                  <a:pt x="89763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 txBox="1"/>
          <p:nvPr/>
        </p:nvSpPr>
        <p:spPr>
          <a:xfrm>
            <a:off x="731926" y="4480686"/>
            <a:ext cx="8858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шейного</a:t>
            </a:r>
            <a:r>
              <a:rPr sz="10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отдела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206527" y="46584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44499" y="4658486"/>
            <a:ext cx="751840" cy="140335"/>
          </a:xfrm>
          <a:custGeom>
            <a:avLst/>
            <a:gdLst/>
            <a:ahLst/>
            <a:cxnLst/>
            <a:rect l="l" t="t" r="r" b="b"/>
            <a:pathLst>
              <a:path w="751840" h="140335">
                <a:moveTo>
                  <a:pt x="0" y="140207"/>
                </a:moveTo>
                <a:lnTo>
                  <a:pt x="751332" y="140207"/>
                </a:lnTo>
                <a:lnTo>
                  <a:pt x="75133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 txBox="1"/>
          <p:nvPr/>
        </p:nvSpPr>
        <p:spPr>
          <a:xfrm>
            <a:off x="731926" y="4633086"/>
            <a:ext cx="775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зв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2535173" y="45822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 txBox="1"/>
          <p:nvPr/>
        </p:nvSpPr>
        <p:spPr>
          <a:xfrm>
            <a:off x="2522982" y="45568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3598290" y="4506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 txBox="1"/>
          <p:nvPr/>
        </p:nvSpPr>
        <p:spPr>
          <a:xfrm>
            <a:off x="3586353" y="44806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206527" y="48108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44499" y="4810886"/>
            <a:ext cx="917575" cy="140335"/>
          </a:xfrm>
          <a:custGeom>
            <a:avLst/>
            <a:gdLst/>
            <a:ahLst/>
            <a:cxnLst/>
            <a:rect l="l" t="t" r="r" b="b"/>
            <a:pathLst>
              <a:path w="917575" h="140335">
                <a:moveTo>
                  <a:pt x="0" y="140207"/>
                </a:moveTo>
                <a:lnTo>
                  <a:pt x="917447" y="140207"/>
                </a:lnTo>
                <a:lnTo>
                  <a:pt x="91744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 txBox="1"/>
          <p:nvPr/>
        </p:nvSpPr>
        <p:spPr>
          <a:xfrm>
            <a:off x="731926" y="4785486"/>
            <a:ext cx="9074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грудного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 отдела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206527" y="49632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44499" y="4963286"/>
            <a:ext cx="751840" cy="140335"/>
          </a:xfrm>
          <a:custGeom>
            <a:avLst/>
            <a:gdLst/>
            <a:ahLst/>
            <a:cxnLst/>
            <a:rect l="l" t="t" r="r" b="b"/>
            <a:pathLst>
              <a:path w="751840" h="140335">
                <a:moveTo>
                  <a:pt x="0" y="140207"/>
                </a:moveTo>
                <a:lnTo>
                  <a:pt x="751332" y="140207"/>
                </a:lnTo>
                <a:lnTo>
                  <a:pt x="75133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 txBox="1"/>
          <p:nvPr/>
        </p:nvSpPr>
        <p:spPr>
          <a:xfrm>
            <a:off x="731926" y="4937886"/>
            <a:ext cx="775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зв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2535173" y="48870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 txBox="1"/>
          <p:nvPr/>
        </p:nvSpPr>
        <p:spPr>
          <a:xfrm>
            <a:off x="2522982" y="48616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.4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3598290" y="48108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 txBox="1"/>
          <p:nvPr/>
        </p:nvSpPr>
        <p:spPr>
          <a:xfrm>
            <a:off x="3586353" y="47854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206527" y="51156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44499" y="5115686"/>
            <a:ext cx="574675" cy="140335"/>
          </a:xfrm>
          <a:custGeom>
            <a:avLst/>
            <a:gdLst/>
            <a:ahLst/>
            <a:cxnLst/>
            <a:rect l="l" t="t" r="r" b="b"/>
            <a:pathLst>
              <a:path w="574675" h="140335">
                <a:moveTo>
                  <a:pt x="0" y="140207"/>
                </a:moveTo>
                <a:lnTo>
                  <a:pt x="574547" y="140207"/>
                </a:lnTo>
                <a:lnTo>
                  <a:pt x="57454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1340358" y="51156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4267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1361694" y="5115686"/>
            <a:ext cx="666115" cy="140335"/>
          </a:xfrm>
          <a:custGeom>
            <a:avLst/>
            <a:gdLst/>
            <a:ahLst/>
            <a:cxnLst/>
            <a:rect l="l" t="t" r="r" b="b"/>
            <a:pathLst>
              <a:path w="666114" h="140335">
                <a:moveTo>
                  <a:pt x="0" y="140207"/>
                </a:moveTo>
                <a:lnTo>
                  <a:pt x="665988" y="140207"/>
                </a:lnTo>
                <a:lnTo>
                  <a:pt x="66598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 txBox="1"/>
          <p:nvPr/>
        </p:nvSpPr>
        <p:spPr>
          <a:xfrm>
            <a:off x="731926" y="5090286"/>
            <a:ext cx="13074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пояснично-крестцового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3" name="object 243"/>
          <p:cNvSpPr/>
          <p:nvPr/>
        </p:nvSpPr>
        <p:spPr>
          <a:xfrm>
            <a:off x="206527" y="52680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44499" y="5268086"/>
            <a:ext cx="902335" cy="140335"/>
          </a:xfrm>
          <a:custGeom>
            <a:avLst/>
            <a:gdLst/>
            <a:ahLst/>
            <a:cxnLst/>
            <a:rect l="l" t="t" r="r" b="b"/>
            <a:pathLst>
              <a:path w="902335" h="140335">
                <a:moveTo>
                  <a:pt x="0" y="140207"/>
                </a:moveTo>
                <a:lnTo>
                  <a:pt x="902208" y="140207"/>
                </a:lnTo>
                <a:lnTo>
                  <a:pt x="90220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 txBox="1"/>
          <p:nvPr/>
        </p:nvSpPr>
        <p:spPr>
          <a:xfrm>
            <a:off x="731926" y="5242940"/>
            <a:ext cx="89026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отдела,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копчика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2535173" y="5191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 txBox="1"/>
          <p:nvPr/>
        </p:nvSpPr>
        <p:spPr>
          <a:xfrm>
            <a:off x="2522982" y="516643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4.5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8" name="object 248"/>
          <p:cNvSpPr/>
          <p:nvPr/>
        </p:nvSpPr>
        <p:spPr>
          <a:xfrm>
            <a:off x="3598290" y="5115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 txBox="1"/>
          <p:nvPr/>
        </p:nvSpPr>
        <p:spPr>
          <a:xfrm>
            <a:off x="3586353" y="50902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0" name="object 250"/>
          <p:cNvSpPr/>
          <p:nvPr/>
        </p:nvSpPr>
        <p:spPr>
          <a:xfrm>
            <a:off x="206527" y="54204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44499" y="5420486"/>
            <a:ext cx="814069" cy="140335"/>
          </a:xfrm>
          <a:custGeom>
            <a:avLst/>
            <a:gdLst/>
            <a:ahLst/>
            <a:cxnLst/>
            <a:rect l="l" t="t" r="r" b="b"/>
            <a:pathLst>
              <a:path w="814069" h="140335">
                <a:moveTo>
                  <a:pt x="0" y="140207"/>
                </a:moveTo>
                <a:lnTo>
                  <a:pt x="813816" y="140207"/>
                </a:lnTo>
                <a:lnTo>
                  <a:pt x="81381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 txBox="1"/>
          <p:nvPr/>
        </p:nvSpPr>
        <p:spPr>
          <a:xfrm>
            <a:off x="731926" y="5395340"/>
            <a:ext cx="83946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денситометрия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2535173" y="54204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 txBox="1"/>
          <p:nvPr/>
        </p:nvSpPr>
        <p:spPr>
          <a:xfrm>
            <a:off x="2522982" y="5395340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5" name="object 255"/>
          <p:cNvSpPr/>
          <p:nvPr/>
        </p:nvSpPr>
        <p:spPr>
          <a:xfrm>
            <a:off x="3598290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 txBox="1"/>
          <p:nvPr/>
        </p:nvSpPr>
        <p:spPr>
          <a:xfrm>
            <a:off x="3586353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7" name="object 257"/>
          <p:cNvSpPr/>
          <p:nvPr/>
        </p:nvSpPr>
        <p:spPr>
          <a:xfrm>
            <a:off x="4134358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 txBox="1"/>
          <p:nvPr/>
        </p:nvSpPr>
        <p:spPr>
          <a:xfrm>
            <a:off x="4122165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9" name="object 259"/>
          <p:cNvSpPr/>
          <p:nvPr/>
        </p:nvSpPr>
        <p:spPr>
          <a:xfrm>
            <a:off x="5231129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 txBox="1"/>
          <p:nvPr/>
        </p:nvSpPr>
        <p:spPr>
          <a:xfrm>
            <a:off x="5219446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1" name="object 261"/>
          <p:cNvSpPr/>
          <p:nvPr/>
        </p:nvSpPr>
        <p:spPr>
          <a:xfrm>
            <a:off x="5878576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 txBox="1"/>
          <p:nvPr/>
        </p:nvSpPr>
        <p:spPr>
          <a:xfrm>
            <a:off x="5866891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3" name="object 263"/>
          <p:cNvSpPr/>
          <p:nvPr/>
        </p:nvSpPr>
        <p:spPr>
          <a:xfrm>
            <a:off x="6527165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 txBox="1"/>
          <p:nvPr/>
        </p:nvSpPr>
        <p:spPr>
          <a:xfrm>
            <a:off x="6515481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5" name="object 265"/>
          <p:cNvSpPr/>
          <p:nvPr/>
        </p:nvSpPr>
        <p:spPr>
          <a:xfrm>
            <a:off x="7305675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 txBox="1"/>
          <p:nvPr/>
        </p:nvSpPr>
        <p:spPr>
          <a:xfrm>
            <a:off x="7294244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7" name="object 267"/>
          <p:cNvSpPr txBox="1"/>
          <p:nvPr/>
        </p:nvSpPr>
        <p:spPr>
          <a:xfrm>
            <a:off x="793495" y="787095"/>
            <a:ext cx="762952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Times New Roman"/>
                <a:cs typeface="Times New Roman"/>
              </a:rPr>
              <a:t>Таблиц </a:t>
            </a:r>
            <a:r>
              <a:rPr sz="1400" b="1" dirty="0">
                <a:latin typeface="Times New Roman"/>
                <a:cs typeface="Times New Roman"/>
              </a:rPr>
              <a:t>5100 </a:t>
            </a:r>
            <a:r>
              <a:rPr sz="1400" b="1" spc="-5" dirty="0">
                <a:latin typeface="Times New Roman"/>
                <a:cs typeface="Times New Roman"/>
              </a:rPr>
              <a:t>«Рентгенодиагностические исследования (без профилактических</a:t>
            </a:r>
            <a:r>
              <a:rPr sz="1400" b="1" spc="7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исследований)»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69" name="Rectangle 453"/>
          <p:cNvSpPr>
            <a:spLocks noChangeArrowheads="1"/>
          </p:cNvSpPr>
          <p:nvPr/>
        </p:nvSpPr>
        <p:spPr bwMode="auto">
          <a:xfrm>
            <a:off x="3275856" y="2348880"/>
            <a:ext cx="5688632" cy="108012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Включаются рентгенологические диагностические исследования за исключением: профилактических (таб. 5114), интервенционных (таб. 5111) и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компьютерно-</a:t>
            </a:r>
            <a:r>
              <a:rPr lang="ru-RU" altLang="ru-RU" sz="1600" b="1" dirty="0" err="1" smtClean="0">
                <a:latin typeface="Times New Roman" pitchFamily="18" charset="0"/>
                <a:cs typeface="Times New Roman" pitchFamily="18" charset="0"/>
              </a:rPr>
              <a:t>томографических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исследований (таб. 5113</a:t>
            </a: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1400" b="1" dirty="0">
              <a:latin typeface="Arial" charset="0"/>
            </a:endParaRPr>
          </a:p>
        </p:txBody>
      </p:sp>
      <p:sp>
        <p:nvSpPr>
          <p:cNvPr id="273" name="Rectangle 453"/>
          <p:cNvSpPr txBox="1">
            <a:spLocks noChangeArrowheads="1"/>
          </p:cNvSpPr>
          <p:nvPr/>
        </p:nvSpPr>
        <p:spPr bwMode="auto">
          <a:xfrm>
            <a:off x="3923928" y="4509120"/>
            <a:ext cx="5112568" cy="820891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Графа 3 больше суммы граф 11+12 за счет исследований, выполненных пациентам, получавшим медицинскую помощь в стационарных условиях</a:t>
            </a:r>
            <a:endParaRPr lang="ru-RU" altLang="ru-RU" sz="1600" b="1" dirty="0">
              <a:latin typeface="Arial" charset="0"/>
            </a:endParaRPr>
          </a:p>
        </p:txBody>
      </p:sp>
      <p:sp>
        <p:nvSpPr>
          <p:cNvPr id="274" name="Rectangle 453"/>
          <p:cNvSpPr txBox="1">
            <a:spLocks noChangeArrowheads="1"/>
          </p:cNvSpPr>
          <p:nvPr/>
        </p:nvSpPr>
        <p:spPr bwMode="auto">
          <a:xfrm>
            <a:off x="3923928" y="3573016"/>
            <a:ext cx="4320480" cy="864096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Строка 1 должна быть равна сумме строк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2+3+4+5+6+7+8 </a:t>
            </a:r>
            <a:endParaRPr lang="ru-RU" altLang="ru-RU" sz="1600" b="1" dirty="0">
              <a:latin typeface="Arial" charset="0"/>
            </a:endParaRPr>
          </a:p>
        </p:txBody>
      </p:sp>
      <p:sp>
        <p:nvSpPr>
          <p:cNvPr id="270" name="AutoShape 182"/>
          <p:cNvSpPr>
            <a:spLocks noChangeArrowheads="1"/>
          </p:cNvSpPr>
          <p:nvPr/>
        </p:nvSpPr>
        <p:spPr bwMode="auto">
          <a:xfrm>
            <a:off x="4355812" y="6093296"/>
            <a:ext cx="4104620" cy="504055"/>
          </a:xfrm>
          <a:prstGeom prst="wedgeRoundRectCallout">
            <a:avLst>
              <a:gd name="adj1" fmla="val 24128"/>
              <a:gd name="adj2" fmla="val -758565"/>
              <a:gd name="adj3" fmla="val 16667"/>
            </a:avLst>
          </a:prstGeom>
          <a:solidFill>
            <a:srgbClr val="5BFF21">
              <a:alpha val="5098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1400" b="1" dirty="0" smtClean="0"/>
              <a:t>С любым типом контрастного вещества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665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817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69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1222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2746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427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579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731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3884295"/>
            <a:ext cx="0" cy="165100"/>
          </a:xfrm>
          <a:custGeom>
            <a:avLst/>
            <a:gdLst/>
            <a:ahLst/>
            <a:cxnLst/>
            <a:rect l="l" t="t" r="r" b="b"/>
            <a:pathLst>
              <a:path h="165100">
                <a:moveTo>
                  <a:pt x="0" y="0"/>
                </a:moveTo>
                <a:lnTo>
                  <a:pt x="0" y="1645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4189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341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85006" y="4493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85006" y="46462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5006" y="47986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006" y="49510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85006" y="51034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5006" y="52558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85006" y="5408295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85006" y="5560695"/>
            <a:ext cx="0" cy="235585"/>
          </a:xfrm>
          <a:custGeom>
            <a:avLst/>
            <a:gdLst/>
            <a:ahLst/>
            <a:cxnLst/>
            <a:rect l="l" t="t" r="r" b="b"/>
            <a:pathLst>
              <a:path h="235585">
                <a:moveTo>
                  <a:pt x="0" y="0"/>
                </a:moveTo>
                <a:lnTo>
                  <a:pt x="0" y="235267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</a:t>
            </a:r>
            <a:r>
              <a:rPr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ВФОРМ</a:t>
            </a:r>
            <a:r>
              <a:rPr lang="ru-RU"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sz="1400" spc="-2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392172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838830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375786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912108" y="1107313"/>
            <a:ext cx="0" cy="4462780"/>
          </a:xfrm>
          <a:custGeom>
            <a:avLst/>
            <a:gdLst/>
            <a:ahLst/>
            <a:cxnLst/>
            <a:rect l="l" t="t" r="r" b="b"/>
            <a:pathLst>
              <a:path h="4462780">
                <a:moveTo>
                  <a:pt x="0" y="0"/>
                </a:moveTo>
                <a:lnTo>
                  <a:pt x="0" y="446278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448936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985892" y="1107313"/>
            <a:ext cx="0" cy="4462780"/>
          </a:xfrm>
          <a:custGeom>
            <a:avLst/>
            <a:gdLst/>
            <a:ahLst/>
            <a:cxnLst/>
            <a:rect l="l" t="t" r="r" b="b"/>
            <a:pathLst>
              <a:path h="4462780">
                <a:moveTo>
                  <a:pt x="0" y="0"/>
                </a:moveTo>
                <a:lnTo>
                  <a:pt x="0" y="446278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567679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281801" y="1107313"/>
            <a:ext cx="0" cy="4462780"/>
          </a:xfrm>
          <a:custGeom>
            <a:avLst/>
            <a:gdLst/>
            <a:ahLst/>
            <a:cxnLst/>
            <a:rect l="l" t="t" r="r" b="b"/>
            <a:pathLst>
              <a:path h="4462780">
                <a:moveTo>
                  <a:pt x="0" y="0"/>
                </a:moveTo>
                <a:lnTo>
                  <a:pt x="0" y="446278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863588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841488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541384" y="1351152"/>
            <a:ext cx="0" cy="4218940"/>
          </a:xfrm>
          <a:custGeom>
            <a:avLst/>
            <a:gdLst/>
            <a:ahLst/>
            <a:cxnLst/>
            <a:rect l="l" t="t" r="r" b="b"/>
            <a:pathLst>
              <a:path h="4218940">
                <a:moveTo>
                  <a:pt x="0" y="0"/>
                </a:moveTo>
                <a:lnTo>
                  <a:pt x="0" y="42189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068689" y="1107313"/>
            <a:ext cx="0" cy="1109980"/>
          </a:xfrm>
          <a:custGeom>
            <a:avLst/>
            <a:gdLst/>
            <a:ahLst/>
            <a:cxnLst/>
            <a:rect l="l" t="t" r="r" b="b"/>
            <a:pathLst>
              <a:path h="1109980">
                <a:moveTo>
                  <a:pt x="0" y="0"/>
                </a:moveTo>
                <a:lnTo>
                  <a:pt x="0" y="110997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369436" y="1113663"/>
            <a:ext cx="5774690" cy="0"/>
          </a:xfrm>
          <a:custGeom>
            <a:avLst/>
            <a:gdLst/>
            <a:ahLst/>
            <a:cxnLst/>
            <a:rect l="l" t="t" r="r" b="b"/>
            <a:pathLst>
              <a:path w="5774690">
                <a:moveTo>
                  <a:pt x="0" y="0"/>
                </a:moveTo>
                <a:lnTo>
                  <a:pt x="577456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905758" y="1357502"/>
            <a:ext cx="2382520" cy="0"/>
          </a:xfrm>
          <a:custGeom>
            <a:avLst/>
            <a:gdLst/>
            <a:ahLst/>
            <a:cxnLst/>
            <a:rect l="l" t="t" r="r" b="b"/>
            <a:pathLst>
              <a:path w="2382520">
                <a:moveTo>
                  <a:pt x="0" y="0"/>
                </a:moveTo>
                <a:lnTo>
                  <a:pt x="238239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857238" y="1357502"/>
            <a:ext cx="2218055" cy="0"/>
          </a:xfrm>
          <a:custGeom>
            <a:avLst/>
            <a:gdLst/>
            <a:ahLst/>
            <a:cxnLst/>
            <a:rect l="l" t="t" r="r" b="b"/>
            <a:pathLst>
              <a:path w="2218054">
                <a:moveTo>
                  <a:pt x="0" y="0"/>
                </a:moveTo>
                <a:lnTo>
                  <a:pt x="2217801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3164" y="22109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73164" y="2363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73164" y="26681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73164" y="29729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73164" y="3125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73164" y="35825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73164" y="3887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73164" y="40397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73164" y="41921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73164" y="44969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73164" y="48017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73164" y="51065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73164" y="54113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79514" y="1046352"/>
            <a:ext cx="0" cy="4523740"/>
          </a:xfrm>
          <a:custGeom>
            <a:avLst/>
            <a:gdLst/>
            <a:ahLst/>
            <a:cxnLst/>
            <a:rect l="l" t="t" r="r" b="b"/>
            <a:pathLst>
              <a:path h="4523740">
                <a:moveTo>
                  <a:pt x="0" y="0"/>
                </a:moveTo>
                <a:lnTo>
                  <a:pt x="0" y="452374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9144000" y="1046352"/>
            <a:ext cx="0" cy="73660"/>
          </a:xfrm>
          <a:custGeom>
            <a:avLst/>
            <a:gdLst/>
            <a:ahLst/>
            <a:cxnLst/>
            <a:rect l="l" t="t" r="r" b="b"/>
            <a:pathLst>
              <a:path h="73659">
                <a:moveTo>
                  <a:pt x="0" y="0"/>
                </a:moveTo>
                <a:lnTo>
                  <a:pt x="0" y="736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9144000" y="2204592"/>
            <a:ext cx="0" cy="3365500"/>
          </a:xfrm>
          <a:custGeom>
            <a:avLst/>
            <a:gdLst/>
            <a:ahLst/>
            <a:cxnLst/>
            <a:rect l="l" t="t" r="r" b="b"/>
            <a:pathLst>
              <a:path h="3365500">
                <a:moveTo>
                  <a:pt x="0" y="0"/>
                </a:moveTo>
                <a:lnTo>
                  <a:pt x="0" y="3365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73164" y="105270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73164" y="5563742"/>
            <a:ext cx="8971280" cy="0"/>
          </a:xfrm>
          <a:custGeom>
            <a:avLst/>
            <a:gdLst/>
            <a:ahLst/>
            <a:cxnLst/>
            <a:rect l="l" t="t" r="r" b="b"/>
            <a:pathLst>
              <a:path w="8971280">
                <a:moveTo>
                  <a:pt x="0" y="0"/>
                </a:moveTo>
                <a:lnTo>
                  <a:pt x="897083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969010" y="1576958"/>
            <a:ext cx="64706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567177" y="1515999"/>
            <a:ext cx="110489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466594" y="1637919"/>
            <a:ext cx="30988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981832" y="1576958"/>
            <a:ext cx="26289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Вс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4898644" y="1084707"/>
            <a:ext cx="440690" cy="0"/>
          </a:xfrm>
          <a:custGeom>
            <a:avLst/>
            <a:gdLst/>
            <a:ahLst/>
            <a:cxnLst/>
            <a:rect l="l" t="t" r="r" b="b"/>
            <a:pathLst>
              <a:path w="440689">
                <a:moveTo>
                  <a:pt x="0" y="0"/>
                </a:moveTo>
                <a:lnTo>
                  <a:pt x="440436" y="0"/>
                </a:lnTo>
              </a:path>
            </a:pathLst>
          </a:custGeom>
          <a:ln w="5486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4886705" y="1038860"/>
            <a:ext cx="46609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10" dirty="0">
                <a:solidFill>
                  <a:srgbClr val="FF0000"/>
                </a:solidFill>
                <a:latin typeface="Times New Roman"/>
                <a:cs typeface="Times New Roman"/>
              </a:rPr>
              <a:t>При </a:t>
            </a:r>
            <a:r>
              <a:rPr sz="4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r>
              <a:rPr sz="4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выполнено: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500882" y="1485519"/>
            <a:ext cx="31051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ге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500882" y="1607438"/>
            <a:ext cx="29781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3561841" y="1729358"/>
            <a:ext cx="165100" cy="113030"/>
          </a:xfrm>
          <a:custGeom>
            <a:avLst/>
            <a:gdLst/>
            <a:ahLst/>
            <a:cxnLst/>
            <a:rect l="l" t="t" r="r" b="b"/>
            <a:pathLst>
              <a:path w="165100" h="113030">
                <a:moveTo>
                  <a:pt x="0" y="112775"/>
                </a:moveTo>
                <a:lnTo>
                  <a:pt x="164591" y="112775"/>
                </a:lnTo>
                <a:lnTo>
                  <a:pt x="16459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3549777" y="1706372"/>
            <a:ext cx="19050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пий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120769" y="1180719"/>
            <a:ext cx="66992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321046" y="1180719"/>
            <a:ext cx="63944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Флюорограмм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438772" y="1546478"/>
            <a:ext cx="26670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5080">
              <a:lnSpc>
                <a:spcPts val="885"/>
              </a:lnSpc>
            </a:pPr>
            <a:r>
              <a:rPr sz="800" spc="-1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6438772" y="1668398"/>
            <a:ext cx="266700" cy="113030"/>
          </a:xfrm>
          <a:custGeom>
            <a:avLst/>
            <a:gdLst/>
            <a:ahLst/>
            <a:cxnLst/>
            <a:rect l="l" t="t" r="r" b="b"/>
            <a:pathLst>
              <a:path w="266700" h="113030">
                <a:moveTo>
                  <a:pt x="0" y="112775"/>
                </a:moveTo>
                <a:lnTo>
                  <a:pt x="266700" y="112775"/>
                </a:lnTo>
                <a:lnTo>
                  <a:pt x="26670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6438772" y="1645412"/>
            <a:ext cx="26860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>
              <a:lnSpc>
                <a:spcPct val="100000"/>
              </a:lnSpc>
              <a:spcBef>
                <a:spcPts val="105"/>
              </a:spcBef>
            </a:pP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7300341" y="1119758"/>
            <a:ext cx="1332230" cy="113030"/>
          </a:xfrm>
          <a:custGeom>
            <a:avLst/>
            <a:gdLst/>
            <a:ahLst/>
            <a:cxnLst/>
            <a:rect l="l" t="t" r="r" b="b"/>
            <a:pathLst>
              <a:path w="1332229" h="113030">
                <a:moveTo>
                  <a:pt x="0" y="112775"/>
                </a:moveTo>
                <a:lnTo>
                  <a:pt x="1331976" y="112775"/>
                </a:lnTo>
                <a:lnTo>
                  <a:pt x="1331976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7288783" y="1096771"/>
            <a:ext cx="135699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общего числа</a:t>
            </a:r>
            <a:r>
              <a:rPr sz="8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исследований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7775829" y="1241678"/>
            <a:ext cx="379730" cy="113030"/>
          </a:xfrm>
          <a:custGeom>
            <a:avLst/>
            <a:gdLst/>
            <a:ahLst/>
            <a:cxnLst/>
            <a:rect l="l" t="t" r="r" b="b"/>
            <a:pathLst>
              <a:path w="379729" h="113030">
                <a:moveTo>
                  <a:pt x="0" y="112775"/>
                </a:moveTo>
                <a:lnTo>
                  <a:pt x="379475" y="112775"/>
                </a:lnTo>
                <a:lnTo>
                  <a:pt x="379475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7764526" y="1218691"/>
            <a:ext cx="4051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(из гр.</a:t>
            </a:r>
            <a:r>
              <a:rPr sz="800" spc="-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3)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129785" y="1668398"/>
            <a:ext cx="113664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030726" y="1790319"/>
            <a:ext cx="31178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613402" y="1668398"/>
            <a:ext cx="2393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циф-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4613402" y="1790319"/>
            <a:ext cx="2520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5226684" y="1668398"/>
            <a:ext cx="113664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127625" y="1790319"/>
            <a:ext cx="31178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5820790" y="1654682"/>
            <a:ext cx="2393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циф-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820790" y="1807082"/>
            <a:ext cx="2520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7017639" y="1485519"/>
            <a:ext cx="680720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контра</a:t>
            </a:r>
            <a:r>
              <a:rPr sz="800" spc="-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стиро-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7195946" y="1607438"/>
            <a:ext cx="32512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7267575" y="1729358"/>
            <a:ext cx="169545" cy="113030"/>
          </a:xfrm>
          <a:custGeom>
            <a:avLst/>
            <a:gdLst/>
            <a:ahLst/>
            <a:cxnLst/>
            <a:rect l="l" t="t" r="r" b="b"/>
            <a:pathLst>
              <a:path w="169545" h="113030">
                <a:moveTo>
                  <a:pt x="0" y="112775"/>
                </a:moveTo>
                <a:lnTo>
                  <a:pt x="169164" y="112775"/>
                </a:lnTo>
                <a:lnTo>
                  <a:pt x="1691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 txBox="1"/>
          <p:nvPr/>
        </p:nvSpPr>
        <p:spPr>
          <a:xfrm>
            <a:off x="7256144" y="1706372"/>
            <a:ext cx="19558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800" spc="-1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7211186" y="1851279"/>
            <a:ext cx="314325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ангио-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7166229" y="1950212"/>
            <a:ext cx="36068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фи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й)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8026907" y="136359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716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062721" y="1363599"/>
            <a:ext cx="294640" cy="113030"/>
          </a:xfrm>
          <a:custGeom>
            <a:avLst/>
            <a:gdLst/>
            <a:ahLst/>
            <a:cxnLst/>
            <a:rect l="l" t="t" r="r" b="b"/>
            <a:pathLst>
              <a:path w="294640" h="113030">
                <a:moveTo>
                  <a:pt x="0" y="112775"/>
                </a:moveTo>
                <a:lnTo>
                  <a:pt x="294131" y="112775"/>
                </a:lnTo>
                <a:lnTo>
                  <a:pt x="29413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373618" y="136359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335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7979791" y="1340612"/>
            <a:ext cx="42545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6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7978902" y="1485519"/>
            <a:ext cx="398145" cy="113030"/>
          </a:xfrm>
          <a:custGeom>
            <a:avLst/>
            <a:gdLst/>
            <a:ahLst/>
            <a:cxnLst/>
            <a:rect l="l" t="t" r="r" b="b"/>
            <a:pathLst>
              <a:path w="398145" h="113030">
                <a:moveTo>
                  <a:pt x="0" y="112775"/>
                </a:moveTo>
                <a:lnTo>
                  <a:pt x="397764" y="112775"/>
                </a:lnTo>
                <a:lnTo>
                  <a:pt x="3977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401050" y="148551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4876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 txBox="1"/>
          <p:nvPr/>
        </p:nvSpPr>
        <p:spPr>
          <a:xfrm>
            <a:off x="7967598" y="1462532"/>
            <a:ext cx="44894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делениях,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7887461" y="1607438"/>
            <a:ext cx="626745" cy="113030"/>
          </a:xfrm>
          <a:custGeom>
            <a:avLst/>
            <a:gdLst/>
            <a:ahLst/>
            <a:cxnLst/>
            <a:rect l="l" t="t" r="r" b="b"/>
            <a:pathLst>
              <a:path w="626745" h="113030">
                <a:moveTo>
                  <a:pt x="0" y="112775"/>
                </a:moveTo>
                <a:lnTo>
                  <a:pt x="626364" y="112775"/>
                </a:lnTo>
                <a:lnTo>
                  <a:pt x="6263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7876158" y="1584451"/>
            <a:ext cx="63246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оказывающих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7890509" y="1729358"/>
            <a:ext cx="622300" cy="113030"/>
          </a:xfrm>
          <a:custGeom>
            <a:avLst/>
            <a:gdLst/>
            <a:ahLst/>
            <a:cxnLst/>
            <a:rect l="l" t="t" r="r" b="b"/>
            <a:pathLst>
              <a:path w="622300" h="113030">
                <a:moveTo>
                  <a:pt x="0" y="112775"/>
                </a:moveTo>
                <a:lnTo>
                  <a:pt x="621792" y="112775"/>
                </a:lnTo>
                <a:lnTo>
                  <a:pt x="621792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 txBox="1"/>
          <p:nvPr/>
        </p:nvSpPr>
        <p:spPr>
          <a:xfrm>
            <a:off x="7879206" y="1706372"/>
            <a:ext cx="62611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медицинскую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7981950" y="1851279"/>
            <a:ext cx="441959" cy="113030"/>
          </a:xfrm>
          <a:custGeom>
            <a:avLst/>
            <a:gdLst/>
            <a:ahLst/>
            <a:cxnLst/>
            <a:rect l="l" t="t" r="r" b="b"/>
            <a:pathLst>
              <a:path w="441959" h="113030">
                <a:moveTo>
                  <a:pt x="0" y="112775"/>
                </a:moveTo>
                <a:lnTo>
                  <a:pt x="441959" y="112775"/>
                </a:lnTo>
                <a:lnTo>
                  <a:pt x="441959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 txBox="1"/>
          <p:nvPr/>
        </p:nvSpPr>
        <p:spPr>
          <a:xfrm>
            <a:off x="7970646" y="1828292"/>
            <a:ext cx="44259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помощь</a:t>
            </a:r>
            <a:r>
              <a:rPr sz="8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7878318" y="1973198"/>
            <a:ext cx="650875" cy="113030"/>
          </a:xfrm>
          <a:custGeom>
            <a:avLst/>
            <a:gdLst/>
            <a:ahLst/>
            <a:cxnLst/>
            <a:rect l="l" t="t" r="r" b="b"/>
            <a:pathLst>
              <a:path w="650875" h="113030">
                <a:moveTo>
                  <a:pt x="0" y="112775"/>
                </a:moveTo>
                <a:lnTo>
                  <a:pt x="650748" y="112775"/>
                </a:lnTo>
                <a:lnTo>
                  <a:pt x="650748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 txBox="1"/>
          <p:nvPr/>
        </p:nvSpPr>
        <p:spPr>
          <a:xfrm>
            <a:off x="7867015" y="1950212"/>
            <a:ext cx="65214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амбулаторных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7992618" y="2095119"/>
            <a:ext cx="396240" cy="113030"/>
          </a:xfrm>
          <a:custGeom>
            <a:avLst/>
            <a:gdLst/>
            <a:ahLst/>
            <a:cxnLst/>
            <a:rect l="l" t="t" r="r" b="b"/>
            <a:pathLst>
              <a:path w="396240" h="113030">
                <a:moveTo>
                  <a:pt x="0" y="112775"/>
                </a:moveTo>
                <a:lnTo>
                  <a:pt x="396240" y="112775"/>
                </a:lnTo>
                <a:lnTo>
                  <a:pt x="39624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 txBox="1"/>
          <p:nvPr/>
        </p:nvSpPr>
        <p:spPr>
          <a:xfrm>
            <a:off x="7981315" y="2072132"/>
            <a:ext cx="42227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2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ях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8570086" y="1546478"/>
            <a:ext cx="492759" cy="113030"/>
          </a:xfrm>
          <a:custGeom>
            <a:avLst/>
            <a:gdLst/>
            <a:ahLst/>
            <a:cxnLst/>
            <a:rect l="l" t="t" r="r" b="b"/>
            <a:pathLst>
              <a:path w="492759" h="113030">
                <a:moveTo>
                  <a:pt x="0" y="112775"/>
                </a:moveTo>
                <a:lnTo>
                  <a:pt x="492251" y="112775"/>
                </a:lnTo>
                <a:lnTo>
                  <a:pt x="49225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 txBox="1"/>
          <p:nvPr/>
        </p:nvSpPr>
        <p:spPr>
          <a:xfrm>
            <a:off x="8558910" y="1523491"/>
            <a:ext cx="4940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8606663" y="1668398"/>
            <a:ext cx="419100" cy="113030"/>
          </a:xfrm>
          <a:custGeom>
            <a:avLst/>
            <a:gdLst/>
            <a:ahLst/>
            <a:cxnLst/>
            <a:rect l="l" t="t" r="r" b="b"/>
            <a:pathLst>
              <a:path w="419100" h="113030">
                <a:moveTo>
                  <a:pt x="0" y="112775"/>
                </a:moveTo>
                <a:lnTo>
                  <a:pt x="419100" y="112775"/>
                </a:lnTo>
                <a:lnTo>
                  <a:pt x="41910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 txBox="1"/>
          <p:nvPr/>
        </p:nvSpPr>
        <p:spPr>
          <a:xfrm>
            <a:off x="8595486" y="1645412"/>
            <a:ext cx="422909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дневного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8580755" y="1790319"/>
            <a:ext cx="447040" cy="113030"/>
          </a:xfrm>
          <a:custGeom>
            <a:avLst/>
            <a:gdLst/>
            <a:ahLst/>
            <a:cxnLst/>
            <a:rect l="l" t="t" r="r" b="b"/>
            <a:pathLst>
              <a:path w="447040" h="113030">
                <a:moveTo>
                  <a:pt x="0" y="112775"/>
                </a:moveTo>
                <a:lnTo>
                  <a:pt x="446531" y="112775"/>
                </a:lnTo>
                <a:lnTo>
                  <a:pt x="44653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 txBox="1"/>
          <p:nvPr/>
        </p:nvSpPr>
        <p:spPr>
          <a:xfrm>
            <a:off x="8569579" y="1767332"/>
            <a:ext cx="47117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стационар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8804782" y="1912239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4572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8770746" y="1889251"/>
            <a:ext cx="7112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1285976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 txBox="1"/>
          <p:nvPr/>
        </p:nvSpPr>
        <p:spPr>
          <a:xfrm>
            <a:off x="1241552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2615945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 txBox="1"/>
          <p:nvPr/>
        </p:nvSpPr>
        <p:spPr>
          <a:xfrm>
            <a:off x="2571750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3106801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3062732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3644010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 txBox="1"/>
          <p:nvPr/>
        </p:nvSpPr>
        <p:spPr>
          <a:xfrm>
            <a:off x="3600069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4180078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4135882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4716907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 txBox="1"/>
          <p:nvPr/>
        </p:nvSpPr>
        <p:spPr>
          <a:xfrm>
            <a:off x="4672965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5276850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 txBox="1"/>
          <p:nvPr/>
        </p:nvSpPr>
        <p:spPr>
          <a:xfrm>
            <a:off x="5233161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5924296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 txBox="1"/>
          <p:nvPr/>
        </p:nvSpPr>
        <p:spPr>
          <a:xfrm>
            <a:off x="5880608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6572884" y="2220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 txBox="1"/>
          <p:nvPr/>
        </p:nvSpPr>
        <p:spPr>
          <a:xfrm>
            <a:off x="6529196" y="2194051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7287386" y="2220086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 txBox="1"/>
          <p:nvPr/>
        </p:nvSpPr>
        <p:spPr>
          <a:xfrm>
            <a:off x="7275956" y="2194051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8126730" y="2220086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 txBox="1"/>
          <p:nvPr/>
        </p:nvSpPr>
        <p:spPr>
          <a:xfrm>
            <a:off x="8115427" y="2194051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8779002" y="2220086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8767698" y="2194051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206527" y="2372486"/>
            <a:ext cx="1475740" cy="140335"/>
          </a:xfrm>
          <a:custGeom>
            <a:avLst/>
            <a:gdLst/>
            <a:ahLst/>
            <a:cxnLst/>
            <a:rect l="l" t="t" r="r" b="b"/>
            <a:pathLst>
              <a:path w="1475739" h="140335">
                <a:moveTo>
                  <a:pt x="0" y="140208"/>
                </a:moveTo>
                <a:lnTo>
                  <a:pt x="1475232" y="140208"/>
                </a:lnTo>
                <a:lnTo>
                  <a:pt x="147523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193954" y="2346705"/>
            <a:ext cx="14300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Рентгенодиагностические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206527" y="2524886"/>
            <a:ext cx="774700" cy="140335"/>
          </a:xfrm>
          <a:custGeom>
            <a:avLst/>
            <a:gdLst/>
            <a:ahLst/>
            <a:cxnLst/>
            <a:rect l="l" t="t" r="r" b="b"/>
            <a:pathLst>
              <a:path w="774700" h="140335">
                <a:moveTo>
                  <a:pt x="0" y="140208"/>
                </a:moveTo>
                <a:lnTo>
                  <a:pt x="774192" y="140208"/>
                </a:lnTo>
                <a:lnTo>
                  <a:pt x="77419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980719" y="2524886"/>
            <a:ext cx="41275" cy="140335"/>
          </a:xfrm>
          <a:custGeom>
            <a:avLst/>
            <a:gdLst/>
            <a:ahLst/>
            <a:cxnLst/>
            <a:rect l="l" t="t" r="r" b="b"/>
            <a:pathLst>
              <a:path w="41275" h="140335">
                <a:moveTo>
                  <a:pt x="0" y="140208"/>
                </a:moveTo>
                <a:lnTo>
                  <a:pt x="41148" y="140208"/>
                </a:lnTo>
                <a:lnTo>
                  <a:pt x="411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1021867" y="2524886"/>
            <a:ext cx="33655" cy="140335"/>
          </a:xfrm>
          <a:custGeom>
            <a:avLst/>
            <a:gdLst/>
            <a:ahLst/>
            <a:cxnLst/>
            <a:rect l="l" t="t" r="r" b="b"/>
            <a:pathLst>
              <a:path w="33655" h="140335">
                <a:moveTo>
                  <a:pt x="0" y="140208"/>
                </a:moveTo>
                <a:lnTo>
                  <a:pt x="33527" y="140208"/>
                </a:lnTo>
                <a:lnTo>
                  <a:pt x="33527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1055395" y="2524886"/>
            <a:ext cx="288290" cy="140335"/>
          </a:xfrm>
          <a:custGeom>
            <a:avLst/>
            <a:gdLst/>
            <a:ahLst/>
            <a:cxnLst/>
            <a:rect l="l" t="t" r="r" b="b"/>
            <a:pathLst>
              <a:path w="288290" h="140335">
                <a:moveTo>
                  <a:pt x="0" y="140208"/>
                </a:moveTo>
                <a:lnTo>
                  <a:pt x="288036" y="140208"/>
                </a:lnTo>
                <a:lnTo>
                  <a:pt x="28803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 txBox="1"/>
          <p:nvPr/>
        </p:nvSpPr>
        <p:spPr>
          <a:xfrm>
            <a:off x="193954" y="2499105"/>
            <a:ext cx="11614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исследования -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всего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2615945" y="24486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 txBox="1"/>
          <p:nvPr/>
        </p:nvSpPr>
        <p:spPr>
          <a:xfrm>
            <a:off x="2571750" y="24229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386359" y="2677286"/>
            <a:ext cx="805180" cy="140335"/>
          </a:xfrm>
          <a:custGeom>
            <a:avLst/>
            <a:gdLst/>
            <a:ahLst/>
            <a:cxnLst/>
            <a:rect l="l" t="t" r="r" b="b"/>
            <a:pathLst>
              <a:path w="805180" h="140335">
                <a:moveTo>
                  <a:pt x="0" y="140208"/>
                </a:moveTo>
                <a:lnTo>
                  <a:pt x="804672" y="140208"/>
                </a:lnTo>
                <a:lnTo>
                  <a:pt x="80467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 txBox="1"/>
          <p:nvPr/>
        </p:nvSpPr>
        <p:spPr>
          <a:xfrm>
            <a:off x="373786" y="2651505"/>
            <a:ext cx="7975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(стр.1):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278155" y="2829686"/>
            <a:ext cx="1298575" cy="140335"/>
          </a:xfrm>
          <a:custGeom>
            <a:avLst/>
            <a:gdLst/>
            <a:ahLst/>
            <a:cxnLst/>
            <a:rect l="l" t="t" r="r" b="b"/>
            <a:pathLst>
              <a:path w="1298575" h="140335">
                <a:moveTo>
                  <a:pt x="0" y="140208"/>
                </a:moveTo>
                <a:lnTo>
                  <a:pt x="1298448" y="140208"/>
                </a:lnTo>
                <a:lnTo>
                  <a:pt x="12984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265582" y="2803905"/>
            <a:ext cx="13239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органов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грудной</a:t>
            </a:r>
            <a:r>
              <a:rPr sz="1000" spc="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клетки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2615945" y="2753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2571750" y="27277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7305675" y="26772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7294244" y="26515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278155" y="2982086"/>
            <a:ext cx="1216660" cy="140335"/>
          </a:xfrm>
          <a:custGeom>
            <a:avLst/>
            <a:gdLst/>
            <a:ahLst/>
            <a:cxnLst/>
            <a:rect l="l" t="t" r="r" b="b"/>
            <a:pathLst>
              <a:path w="1216660" h="140335">
                <a:moveTo>
                  <a:pt x="0" y="140208"/>
                </a:moveTo>
                <a:lnTo>
                  <a:pt x="1216152" y="140208"/>
                </a:lnTo>
                <a:lnTo>
                  <a:pt x="121615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 txBox="1"/>
          <p:nvPr/>
        </p:nvSpPr>
        <p:spPr>
          <a:xfrm>
            <a:off x="265582" y="2956305"/>
            <a:ext cx="12033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органов</a:t>
            </a:r>
            <a:r>
              <a:rPr sz="10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пищеварения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2615945" y="29820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2571750" y="2956305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5231129" y="2982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5219446" y="2956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5878576" y="2982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 txBox="1"/>
          <p:nvPr/>
        </p:nvSpPr>
        <p:spPr>
          <a:xfrm>
            <a:off x="5866891" y="2956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6527165" y="2982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 txBox="1"/>
          <p:nvPr/>
        </p:nvSpPr>
        <p:spPr>
          <a:xfrm>
            <a:off x="6515481" y="29563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327685" y="3134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248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58927" y="3134486"/>
            <a:ext cx="382905" cy="140335"/>
          </a:xfrm>
          <a:custGeom>
            <a:avLst/>
            <a:gdLst/>
            <a:ahLst/>
            <a:cxnLst/>
            <a:rect l="l" t="t" r="r" b="b"/>
            <a:pathLst>
              <a:path w="382905" h="140335">
                <a:moveTo>
                  <a:pt x="0" y="140208"/>
                </a:moveTo>
                <a:lnTo>
                  <a:pt x="382524" y="140208"/>
                </a:lnTo>
                <a:lnTo>
                  <a:pt x="38252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346354" y="3108705"/>
            <a:ext cx="40830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sz="10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них: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296443" y="32868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8"/>
                </a:moveTo>
                <a:lnTo>
                  <a:pt x="443484" y="140208"/>
                </a:lnTo>
                <a:lnTo>
                  <a:pt x="4434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39927" y="3286886"/>
            <a:ext cx="1188720" cy="140335"/>
          </a:xfrm>
          <a:custGeom>
            <a:avLst/>
            <a:gdLst/>
            <a:ahLst/>
            <a:cxnLst/>
            <a:rect l="l" t="t" r="r" b="b"/>
            <a:pathLst>
              <a:path w="1188720" h="140335">
                <a:moveTo>
                  <a:pt x="0" y="140208"/>
                </a:moveTo>
                <a:lnTo>
                  <a:pt x="1188720" y="140208"/>
                </a:lnTo>
                <a:lnTo>
                  <a:pt x="118872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 txBox="1"/>
          <p:nvPr/>
        </p:nvSpPr>
        <p:spPr>
          <a:xfrm>
            <a:off x="727354" y="3261105"/>
            <a:ext cx="11811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пищевода,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желудка</a:t>
            </a:r>
            <a:r>
              <a:rPr sz="1000" spc="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296443" y="34392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8"/>
                </a:moveTo>
                <a:lnTo>
                  <a:pt x="443484" y="140208"/>
                </a:lnTo>
                <a:lnTo>
                  <a:pt x="44348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39927" y="3439286"/>
            <a:ext cx="765175" cy="140335"/>
          </a:xfrm>
          <a:custGeom>
            <a:avLst/>
            <a:gdLst/>
            <a:ahLst/>
            <a:cxnLst/>
            <a:rect l="l" t="t" r="r" b="b"/>
            <a:pathLst>
              <a:path w="765175" h="140335">
                <a:moveTo>
                  <a:pt x="0" y="140208"/>
                </a:moveTo>
                <a:lnTo>
                  <a:pt x="765048" y="140208"/>
                </a:lnTo>
                <a:lnTo>
                  <a:pt x="76504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727354" y="3413505"/>
            <a:ext cx="791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тонкой</a:t>
            </a:r>
            <a:r>
              <a:rPr sz="100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кишки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2535173" y="3286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8"/>
                </a:moveTo>
                <a:lnTo>
                  <a:pt x="160019" y="140208"/>
                </a:lnTo>
                <a:lnTo>
                  <a:pt x="160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 txBox="1"/>
          <p:nvPr/>
        </p:nvSpPr>
        <p:spPr>
          <a:xfrm>
            <a:off x="2522982" y="32611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5231129" y="3134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 txBox="1"/>
          <p:nvPr/>
        </p:nvSpPr>
        <p:spPr>
          <a:xfrm>
            <a:off x="5219446" y="31087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5878576" y="3134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 txBox="1"/>
          <p:nvPr/>
        </p:nvSpPr>
        <p:spPr>
          <a:xfrm>
            <a:off x="5866891" y="31087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6527165" y="3134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 txBox="1"/>
          <p:nvPr/>
        </p:nvSpPr>
        <p:spPr>
          <a:xfrm>
            <a:off x="6515481" y="31087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296443" y="35916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739927" y="3591686"/>
            <a:ext cx="1115695" cy="140335"/>
          </a:xfrm>
          <a:custGeom>
            <a:avLst/>
            <a:gdLst/>
            <a:ahLst/>
            <a:cxnLst/>
            <a:rect l="l" t="t" r="r" b="b"/>
            <a:pathLst>
              <a:path w="1115695" h="140335">
                <a:moveTo>
                  <a:pt x="0" y="140207"/>
                </a:moveTo>
                <a:lnTo>
                  <a:pt x="1115568" y="140207"/>
                </a:lnTo>
                <a:lnTo>
                  <a:pt x="11155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 txBox="1"/>
          <p:nvPr/>
        </p:nvSpPr>
        <p:spPr>
          <a:xfrm>
            <a:off x="727354" y="3565905"/>
            <a:ext cx="11404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ободочной и</a:t>
            </a:r>
            <a:r>
              <a:rPr sz="10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прямой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296443" y="37440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739927" y="3744086"/>
            <a:ext cx="353695" cy="140335"/>
          </a:xfrm>
          <a:custGeom>
            <a:avLst/>
            <a:gdLst/>
            <a:ahLst/>
            <a:cxnLst/>
            <a:rect l="l" t="t" r="r" b="b"/>
            <a:pathLst>
              <a:path w="353694" h="140335">
                <a:moveTo>
                  <a:pt x="0" y="140207"/>
                </a:moveTo>
                <a:lnTo>
                  <a:pt x="353568" y="140207"/>
                </a:lnTo>
                <a:lnTo>
                  <a:pt x="3535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 txBox="1"/>
          <p:nvPr/>
        </p:nvSpPr>
        <p:spPr>
          <a:xfrm>
            <a:off x="727354" y="3718382"/>
            <a:ext cx="3803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ш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2535173" y="3667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 txBox="1"/>
          <p:nvPr/>
        </p:nvSpPr>
        <p:spPr>
          <a:xfrm>
            <a:off x="2522982" y="3642105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5231129" y="3591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 txBox="1"/>
          <p:nvPr/>
        </p:nvSpPr>
        <p:spPr>
          <a:xfrm>
            <a:off x="5219446" y="35659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5878576" y="3591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 txBox="1"/>
          <p:nvPr/>
        </p:nvSpPr>
        <p:spPr>
          <a:xfrm>
            <a:off x="5866891" y="35659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6527165" y="3591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 txBox="1"/>
          <p:nvPr/>
        </p:nvSpPr>
        <p:spPr>
          <a:xfrm>
            <a:off x="6515481" y="3565905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278155" y="3896486"/>
            <a:ext cx="367665" cy="140335"/>
          </a:xfrm>
          <a:custGeom>
            <a:avLst/>
            <a:gdLst/>
            <a:ahLst/>
            <a:cxnLst/>
            <a:rect l="l" t="t" r="r" b="b"/>
            <a:pathLst>
              <a:path w="367665" h="140335">
                <a:moveTo>
                  <a:pt x="0" y="140207"/>
                </a:moveTo>
                <a:lnTo>
                  <a:pt x="367284" y="140207"/>
                </a:lnTo>
                <a:lnTo>
                  <a:pt x="3672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666013" y="3896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4114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686587" y="3896486"/>
            <a:ext cx="1077595" cy="140335"/>
          </a:xfrm>
          <a:custGeom>
            <a:avLst/>
            <a:gdLst/>
            <a:ahLst/>
            <a:cxnLst/>
            <a:rect l="l" t="t" r="r" b="b"/>
            <a:pathLst>
              <a:path w="1077595" h="140335">
                <a:moveTo>
                  <a:pt x="0" y="140207"/>
                </a:moveTo>
                <a:lnTo>
                  <a:pt x="1077467" y="140207"/>
                </a:lnTo>
                <a:lnTo>
                  <a:pt x="107746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 txBox="1"/>
          <p:nvPr/>
        </p:nvSpPr>
        <p:spPr>
          <a:xfrm>
            <a:off x="265582" y="3871086"/>
            <a:ext cx="15106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костно-мышечной</a:t>
            </a:r>
            <a:r>
              <a:rPr sz="1000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системы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2615945" y="38964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>
            <a:off x="2571750" y="38710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278155" y="4048886"/>
            <a:ext cx="1108075" cy="140335"/>
          </a:xfrm>
          <a:custGeom>
            <a:avLst/>
            <a:gdLst/>
            <a:ahLst/>
            <a:cxnLst/>
            <a:rect l="l" t="t" r="r" b="b"/>
            <a:pathLst>
              <a:path w="1108075" h="140335">
                <a:moveTo>
                  <a:pt x="0" y="140207"/>
                </a:moveTo>
                <a:lnTo>
                  <a:pt x="1107948" y="140207"/>
                </a:lnTo>
                <a:lnTo>
                  <a:pt x="110794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 txBox="1"/>
          <p:nvPr/>
        </p:nvSpPr>
        <p:spPr>
          <a:xfrm>
            <a:off x="265582" y="4023486"/>
            <a:ext cx="1133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нее:</a:t>
            </a:r>
            <a:r>
              <a:rPr sz="1000" spc="20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конечностей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2535173" y="4048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 txBox="1"/>
          <p:nvPr/>
        </p:nvSpPr>
        <p:spPr>
          <a:xfrm>
            <a:off x="2522982" y="40234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3598290" y="40488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 txBox="1"/>
          <p:nvPr/>
        </p:nvSpPr>
        <p:spPr>
          <a:xfrm>
            <a:off x="3586353" y="40234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278155" y="42012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721639" y="4201286"/>
            <a:ext cx="1165860" cy="140335"/>
          </a:xfrm>
          <a:custGeom>
            <a:avLst/>
            <a:gdLst/>
            <a:ahLst/>
            <a:cxnLst/>
            <a:rect l="l" t="t" r="r" b="b"/>
            <a:pathLst>
              <a:path w="1165860" h="140335">
                <a:moveTo>
                  <a:pt x="0" y="140207"/>
                </a:moveTo>
                <a:lnTo>
                  <a:pt x="1165860" y="140207"/>
                </a:lnTo>
                <a:lnTo>
                  <a:pt x="116586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 txBox="1"/>
          <p:nvPr/>
        </p:nvSpPr>
        <p:spPr>
          <a:xfrm>
            <a:off x="709066" y="4175886"/>
            <a:ext cx="11912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таза и</a:t>
            </a:r>
            <a:r>
              <a:rPr sz="10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тазобедренных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278155" y="4353686"/>
            <a:ext cx="443865" cy="140335"/>
          </a:xfrm>
          <a:custGeom>
            <a:avLst/>
            <a:gdLst/>
            <a:ahLst/>
            <a:cxnLst/>
            <a:rect l="l" t="t" r="r" b="b"/>
            <a:pathLst>
              <a:path w="443865" h="140335">
                <a:moveTo>
                  <a:pt x="0" y="140207"/>
                </a:moveTo>
                <a:lnTo>
                  <a:pt x="443484" y="140207"/>
                </a:lnTo>
                <a:lnTo>
                  <a:pt x="4434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721639" y="4353686"/>
            <a:ext cx="467995" cy="140335"/>
          </a:xfrm>
          <a:custGeom>
            <a:avLst/>
            <a:gdLst/>
            <a:ahLst/>
            <a:cxnLst/>
            <a:rect l="l" t="t" r="r" b="b"/>
            <a:pathLst>
              <a:path w="467994" h="140335">
                <a:moveTo>
                  <a:pt x="0" y="140207"/>
                </a:moveTo>
                <a:lnTo>
                  <a:pt x="467868" y="140207"/>
                </a:lnTo>
                <a:lnTo>
                  <a:pt x="46786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 txBox="1"/>
          <p:nvPr/>
        </p:nvSpPr>
        <p:spPr>
          <a:xfrm>
            <a:off x="709066" y="4328286"/>
            <a:ext cx="4940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ставов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4" name="object 214"/>
          <p:cNvSpPr/>
          <p:nvPr/>
        </p:nvSpPr>
        <p:spPr>
          <a:xfrm>
            <a:off x="2535173" y="42774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 txBox="1"/>
          <p:nvPr/>
        </p:nvSpPr>
        <p:spPr>
          <a:xfrm>
            <a:off x="2522982" y="42520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3598290" y="42012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 txBox="1"/>
          <p:nvPr/>
        </p:nvSpPr>
        <p:spPr>
          <a:xfrm>
            <a:off x="3586353" y="41758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206527" y="45060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744499" y="4506086"/>
            <a:ext cx="897890" cy="140335"/>
          </a:xfrm>
          <a:custGeom>
            <a:avLst/>
            <a:gdLst/>
            <a:ahLst/>
            <a:cxnLst/>
            <a:rect l="l" t="t" r="r" b="b"/>
            <a:pathLst>
              <a:path w="897889" h="140335">
                <a:moveTo>
                  <a:pt x="0" y="140207"/>
                </a:moveTo>
                <a:lnTo>
                  <a:pt x="897636" y="140207"/>
                </a:lnTo>
                <a:lnTo>
                  <a:pt x="89763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 txBox="1"/>
          <p:nvPr/>
        </p:nvSpPr>
        <p:spPr>
          <a:xfrm>
            <a:off x="731926" y="4480686"/>
            <a:ext cx="8858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шейного</a:t>
            </a:r>
            <a:r>
              <a:rPr sz="10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отдела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206527" y="46584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744499" y="4658486"/>
            <a:ext cx="751840" cy="140335"/>
          </a:xfrm>
          <a:custGeom>
            <a:avLst/>
            <a:gdLst/>
            <a:ahLst/>
            <a:cxnLst/>
            <a:rect l="l" t="t" r="r" b="b"/>
            <a:pathLst>
              <a:path w="751840" h="140335">
                <a:moveTo>
                  <a:pt x="0" y="140207"/>
                </a:moveTo>
                <a:lnTo>
                  <a:pt x="751332" y="140207"/>
                </a:lnTo>
                <a:lnTo>
                  <a:pt x="75133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 txBox="1"/>
          <p:nvPr/>
        </p:nvSpPr>
        <p:spPr>
          <a:xfrm>
            <a:off x="731926" y="4633086"/>
            <a:ext cx="775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зв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2535173" y="45822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 txBox="1"/>
          <p:nvPr/>
        </p:nvSpPr>
        <p:spPr>
          <a:xfrm>
            <a:off x="2522982" y="45568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3598290" y="45060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 txBox="1"/>
          <p:nvPr/>
        </p:nvSpPr>
        <p:spPr>
          <a:xfrm>
            <a:off x="3586353" y="44806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206527" y="48108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744499" y="4810886"/>
            <a:ext cx="917575" cy="140335"/>
          </a:xfrm>
          <a:custGeom>
            <a:avLst/>
            <a:gdLst/>
            <a:ahLst/>
            <a:cxnLst/>
            <a:rect l="l" t="t" r="r" b="b"/>
            <a:pathLst>
              <a:path w="917575" h="140335">
                <a:moveTo>
                  <a:pt x="0" y="140207"/>
                </a:moveTo>
                <a:lnTo>
                  <a:pt x="917447" y="140207"/>
                </a:lnTo>
                <a:lnTo>
                  <a:pt x="91744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 txBox="1"/>
          <p:nvPr/>
        </p:nvSpPr>
        <p:spPr>
          <a:xfrm>
            <a:off x="731926" y="4785486"/>
            <a:ext cx="9074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грудного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 отдела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206527" y="49632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44499" y="4963286"/>
            <a:ext cx="751840" cy="140335"/>
          </a:xfrm>
          <a:custGeom>
            <a:avLst/>
            <a:gdLst/>
            <a:ahLst/>
            <a:cxnLst/>
            <a:rect l="l" t="t" r="r" b="b"/>
            <a:pathLst>
              <a:path w="751840" h="140335">
                <a:moveTo>
                  <a:pt x="0" y="140207"/>
                </a:moveTo>
                <a:lnTo>
                  <a:pt x="751332" y="140207"/>
                </a:lnTo>
                <a:lnTo>
                  <a:pt x="75133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 txBox="1"/>
          <p:nvPr/>
        </p:nvSpPr>
        <p:spPr>
          <a:xfrm>
            <a:off x="731926" y="4937886"/>
            <a:ext cx="7759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зв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2535173" y="48870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 txBox="1"/>
          <p:nvPr/>
        </p:nvSpPr>
        <p:spPr>
          <a:xfrm>
            <a:off x="2522982" y="486168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3598290" y="48108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 txBox="1"/>
          <p:nvPr/>
        </p:nvSpPr>
        <p:spPr>
          <a:xfrm>
            <a:off x="3586353" y="47854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206527" y="51156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44499" y="5115686"/>
            <a:ext cx="574675" cy="140335"/>
          </a:xfrm>
          <a:custGeom>
            <a:avLst/>
            <a:gdLst/>
            <a:ahLst/>
            <a:cxnLst/>
            <a:rect l="l" t="t" r="r" b="b"/>
            <a:pathLst>
              <a:path w="574675" h="140335">
                <a:moveTo>
                  <a:pt x="0" y="140207"/>
                </a:moveTo>
                <a:lnTo>
                  <a:pt x="574547" y="140207"/>
                </a:lnTo>
                <a:lnTo>
                  <a:pt x="574547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1340358" y="5115686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42671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1361694" y="5115686"/>
            <a:ext cx="666115" cy="140335"/>
          </a:xfrm>
          <a:custGeom>
            <a:avLst/>
            <a:gdLst/>
            <a:ahLst/>
            <a:cxnLst/>
            <a:rect l="l" t="t" r="r" b="b"/>
            <a:pathLst>
              <a:path w="666114" h="140335">
                <a:moveTo>
                  <a:pt x="0" y="140207"/>
                </a:moveTo>
                <a:lnTo>
                  <a:pt x="665988" y="140207"/>
                </a:lnTo>
                <a:lnTo>
                  <a:pt x="66598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 txBox="1"/>
          <p:nvPr/>
        </p:nvSpPr>
        <p:spPr>
          <a:xfrm>
            <a:off x="731926" y="5090286"/>
            <a:ext cx="13074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пояснично-крестцового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3" name="object 243"/>
          <p:cNvSpPr/>
          <p:nvPr/>
        </p:nvSpPr>
        <p:spPr>
          <a:xfrm>
            <a:off x="206527" y="52680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44499" y="5268086"/>
            <a:ext cx="902335" cy="140335"/>
          </a:xfrm>
          <a:custGeom>
            <a:avLst/>
            <a:gdLst/>
            <a:ahLst/>
            <a:cxnLst/>
            <a:rect l="l" t="t" r="r" b="b"/>
            <a:pathLst>
              <a:path w="902335" h="140335">
                <a:moveTo>
                  <a:pt x="0" y="140207"/>
                </a:moveTo>
                <a:lnTo>
                  <a:pt x="902208" y="140207"/>
                </a:lnTo>
                <a:lnTo>
                  <a:pt x="902208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 txBox="1"/>
          <p:nvPr/>
        </p:nvSpPr>
        <p:spPr>
          <a:xfrm>
            <a:off x="731926" y="5242940"/>
            <a:ext cx="89026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отдела,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копчика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2535173" y="51918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 txBox="1"/>
          <p:nvPr/>
        </p:nvSpPr>
        <p:spPr>
          <a:xfrm>
            <a:off x="2522982" y="5166436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4.5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8" name="object 248"/>
          <p:cNvSpPr/>
          <p:nvPr/>
        </p:nvSpPr>
        <p:spPr>
          <a:xfrm>
            <a:off x="3598290" y="51156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 txBox="1"/>
          <p:nvPr/>
        </p:nvSpPr>
        <p:spPr>
          <a:xfrm>
            <a:off x="3586353" y="50902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0" name="object 250"/>
          <p:cNvSpPr/>
          <p:nvPr/>
        </p:nvSpPr>
        <p:spPr>
          <a:xfrm>
            <a:off x="206527" y="5420486"/>
            <a:ext cx="538480" cy="140335"/>
          </a:xfrm>
          <a:custGeom>
            <a:avLst/>
            <a:gdLst/>
            <a:ahLst/>
            <a:cxnLst/>
            <a:rect l="l" t="t" r="r" b="b"/>
            <a:pathLst>
              <a:path w="538480" h="140335">
                <a:moveTo>
                  <a:pt x="0" y="140207"/>
                </a:moveTo>
                <a:lnTo>
                  <a:pt x="537972" y="140207"/>
                </a:lnTo>
                <a:lnTo>
                  <a:pt x="53797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44499" y="5420486"/>
            <a:ext cx="814069" cy="140335"/>
          </a:xfrm>
          <a:custGeom>
            <a:avLst/>
            <a:gdLst/>
            <a:ahLst/>
            <a:cxnLst/>
            <a:rect l="l" t="t" r="r" b="b"/>
            <a:pathLst>
              <a:path w="814069" h="140335">
                <a:moveTo>
                  <a:pt x="0" y="140207"/>
                </a:moveTo>
                <a:lnTo>
                  <a:pt x="813816" y="140207"/>
                </a:lnTo>
                <a:lnTo>
                  <a:pt x="813816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 txBox="1"/>
          <p:nvPr/>
        </p:nvSpPr>
        <p:spPr>
          <a:xfrm>
            <a:off x="731926" y="5395340"/>
            <a:ext cx="83946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денситометрия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2535173" y="5420486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7"/>
                </a:moveTo>
                <a:lnTo>
                  <a:pt x="160019" y="140207"/>
                </a:lnTo>
                <a:lnTo>
                  <a:pt x="16001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 txBox="1"/>
          <p:nvPr/>
        </p:nvSpPr>
        <p:spPr>
          <a:xfrm>
            <a:off x="2522982" y="5395340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5" name="object 255"/>
          <p:cNvSpPr/>
          <p:nvPr/>
        </p:nvSpPr>
        <p:spPr>
          <a:xfrm>
            <a:off x="3598290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 txBox="1"/>
          <p:nvPr/>
        </p:nvSpPr>
        <p:spPr>
          <a:xfrm>
            <a:off x="3586353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7" name="object 257"/>
          <p:cNvSpPr/>
          <p:nvPr/>
        </p:nvSpPr>
        <p:spPr>
          <a:xfrm>
            <a:off x="4134358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 txBox="1"/>
          <p:nvPr/>
        </p:nvSpPr>
        <p:spPr>
          <a:xfrm>
            <a:off x="4122165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59" name="object 259"/>
          <p:cNvSpPr/>
          <p:nvPr/>
        </p:nvSpPr>
        <p:spPr>
          <a:xfrm>
            <a:off x="5231129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 txBox="1"/>
          <p:nvPr/>
        </p:nvSpPr>
        <p:spPr>
          <a:xfrm>
            <a:off x="5219446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1" name="object 261"/>
          <p:cNvSpPr/>
          <p:nvPr/>
        </p:nvSpPr>
        <p:spPr>
          <a:xfrm>
            <a:off x="5878576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 txBox="1"/>
          <p:nvPr/>
        </p:nvSpPr>
        <p:spPr>
          <a:xfrm>
            <a:off x="5866891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3" name="object 263"/>
          <p:cNvSpPr/>
          <p:nvPr/>
        </p:nvSpPr>
        <p:spPr>
          <a:xfrm>
            <a:off x="6527165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 txBox="1"/>
          <p:nvPr/>
        </p:nvSpPr>
        <p:spPr>
          <a:xfrm>
            <a:off x="6515481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5" name="object 265"/>
          <p:cNvSpPr/>
          <p:nvPr/>
        </p:nvSpPr>
        <p:spPr>
          <a:xfrm>
            <a:off x="7305675" y="5420486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 txBox="1"/>
          <p:nvPr/>
        </p:nvSpPr>
        <p:spPr>
          <a:xfrm>
            <a:off x="7294244" y="539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67" name="object 267"/>
          <p:cNvSpPr txBox="1"/>
          <p:nvPr/>
        </p:nvSpPr>
        <p:spPr>
          <a:xfrm>
            <a:off x="793495" y="787095"/>
            <a:ext cx="762952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Times New Roman"/>
                <a:cs typeface="Times New Roman"/>
              </a:rPr>
              <a:t>Таблиц </a:t>
            </a:r>
            <a:r>
              <a:rPr sz="1400" b="1" dirty="0">
                <a:latin typeface="Times New Roman"/>
                <a:cs typeface="Times New Roman"/>
              </a:rPr>
              <a:t>5100 </a:t>
            </a:r>
            <a:r>
              <a:rPr sz="1400" b="1" spc="-5" dirty="0">
                <a:latin typeface="Times New Roman"/>
                <a:cs typeface="Times New Roman"/>
              </a:rPr>
              <a:t>«Рентгенодиагностические исследования (без профилактических</a:t>
            </a:r>
            <a:r>
              <a:rPr sz="1400" b="1" spc="7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исследований)»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69" name="Скругленная прямоугольная выноска 268"/>
          <p:cNvSpPr/>
          <p:nvPr/>
        </p:nvSpPr>
        <p:spPr>
          <a:xfrm>
            <a:off x="179514" y="74103"/>
            <a:ext cx="4114800" cy="2520950"/>
          </a:xfrm>
          <a:prstGeom prst="wedgeRoundRectCallout">
            <a:avLst>
              <a:gd name="adj1" fmla="val 34842"/>
              <a:gd name="adj2" fmla="val 108409"/>
              <a:gd name="adj3" fmla="val 16667"/>
            </a:avLst>
          </a:prstGeom>
          <a:solidFill>
            <a:srgbClr val="5BFF21">
              <a:alpha val="8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</a:rPr>
              <a:t>ВНИМАНИЕ!!!!!</a:t>
            </a:r>
          </a:p>
          <a:p>
            <a:pPr algn="ctr">
              <a:defRPr/>
            </a:pPr>
            <a:r>
              <a:rPr lang="ru-RU" sz="1600" b="1" dirty="0" smtClean="0"/>
              <a:t>Исследования, которые выполняются совместно с хирургами, урологами, гинекологами и т.д.,</a:t>
            </a:r>
          </a:p>
          <a:p>
            <a:pPr algn="ctr">
              <a:defRPr/>
            </a:pPr>
            <a:r>
              <a:rPr lang="ru-RU" sz="1600" b="1" dirty="0" smtClean="0"/>
              <a:t>необходимо показывать в таблице </a:t>
            </a:r>
            <a:r>
              <a:rPr lang="ru-RU" sz="2400" b="1" dirty="0" smtClean="0">
                <a:solidFill>
                  <a:srgbClr val="FF0000"/>
                </a:solidFill>
              </a:rPr>
              <a:t>5111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70" name="Скругленная прямоугольная выноска 269"/>
          <p:cNvSpPr/>
          <p:nvPr/>
        </p:nvSpPr>
        <p:spPr>
          <a:xfrm>
            <a:off x="5028907" y="4271453"/>
            <a:ext cx="4007589" cy="2397907"/>
          </a:xfrm>
          <a:prstGeom prst="wedgeRoundRectCallout">
            <a:avLst>
              <a:gd name="adj1" fmla="val 7837"/>
              <a:gd name="adj2" fmla="val -86222"/>
              <a:gd name="adj3" fmla="val 16667"/>
            </a:avLst>
          </a:prstGeom>
          <a:solidFill>
            <a:srgbClr val="5BFF21">
              <a:alpha val="8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</a:rPr>
              <a:t>ВНИМАНИЕ!!!!!</a:t>
            </a:r>
          </a:p>
          <a:p>
            <a:pPr algn="ctr">
              <a:defRPr/>
            </a:pPr>
            <a:r>
              <a:rPr lang="ru-RU" sz="1600" b="1" dirty="0"/>
              <a:t>Без контрастирования рентгенографии брюшной полости делают </a:t>
            </a:r>
            <a:r>
              <a:rPr lang="ru-RU" sz="1600" b="1" dirty="0" smtClean="0"/>
              <a:t>при подозрении</a:t>
            </a:r>
            <a:endParaRPr lang="ru-RU" sz="1600" b="1" dirty="0"/>
          </a:p>
          <a:p>
            <a:pPr marL="285750" indent="-285750" algn="ctr">
              <a:buFont typeface="Arial" panose="020B0604020202020204" pitchFamily="34" charset="0"/>
              <a:buChar char="•"/>
              <a:defRPr/>
            </a:pPr>
            <a:r>
              <a:rPr lang="ru-RU" sz="1600" b="1" dirty="0" smtClean="0"/>
              <a:t>на </a:t>
            </a:r>
            <a:r>
              <a:rPr lang="ru-RU" sz="1600" b="1" dirty="0"/>
              <a:t>кишечную непроходимость;</a:t>
            </a:r>
          </a:p>
          <a:p>
            <a:pPr marL="285750" indent="-285750" algn="ctr">
              <a:buFont typeface="Arial" panose="020B0604020202020204" pitchFamily="34" charset="0"/>
              <a:buChar char="•"/>
              <a:defRPr/>
            </a:pPr>
            <a:r>
              <a:rPr lang="ru-RU" sz="1600" b="1" dirty="0" smtClean="0"/>
              <a:t>на </a:t>
            </a:r>
            <a:r>
              <a:rPr lang="ru-RU" sz="1600" b="1" dirty="0"/>
              <a:t>перфорацию полого органа</a:t>
            </a:r>
          </a:p>
          <a:p>
            <a:pPr marL="285750" indent="-285750" algn="ctr">
              <a:buFont typeface="Arial" panose="020B0604020202020204" pitchFamily="34" charset="0"/>
              <a:buChar char="•"/>
              <a:defRPr/>
            </a:pPr>
            <a:r>
              <a:rPr lang="ru-RU" sz="1600" b="1" dirty="0" smtClean="0"/>
              <a:t>на </a:t>
            </a:r>
            <a:r>
              <a:rPr lang="ru-RU" sz="1600" b="1" dirty="0"/>
              <a:t>наличие инородного тела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006" y="260680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006" y="275920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006" y="291160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006" y="306400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5006" y="3216401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5006" y="336880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006" y="352120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1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85006" y="367360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85006" y="382600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5006" y="3978402"/>
            <a:ext cx="0" cy="12700"/>
          </a:xfrm>
          <a:custGeom>
            <a:avLst/>
            <a:gdLst/>
            <a:ahLst/>
            <a:cxnLst/>
            <a:rect l="l" t="t" r="r" b="b"/>
            <a:pathLst>
              <a:path h="12700">
                <a:moveTo>
                  <a:pt x="0" y="0"/>
                </a:moveTo>
                <a:lnTo>
                  <a:pt x="0" y="12192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5006" y="4130802"/>
            <a:ext cx="0" cy="1665605"/>
          </a:xfrm>
          <a:custGeom>
            <a:avLst/>
            <a:gdLst/>
            <a:ahLst/>
            <a:cxnLst/>
            <a:rect l="l" t="t" r="r" b="b"/>
            <a:pathLst>
              <a:path h="1665604">
                <a:moveTo>
                  <a:pt x="0" y="0"/>
                </a:moveTo>
                <a:lnTo>
                  <a:pt x="0" y="1665160"/>
                </a:lnTo>
              </a:path>
            </a:pathLst>
          </a:custGeom>
          <a:ln w="111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5287" y="115887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846579" y="179273"/>
            <a:ext cx="547306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1400" spc="-1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400" spc="2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tabLst>
                <a:tab pos="2216785" algn="l"/>
              </a:tabLst>
            </a:pPr>
            <a:r>
              <a:rPr sz="1400" spc="-2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	</a:t>
            </a:r>
            <a:r>
              <a:rPr sz="1400" spc="-2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sz="14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sz="1400" spc="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392172" y="1262380"/>
            <a:ext cx="0" cy="2877820"/>
          </a:xfrm>
          <a:custGeom>
            <a:avLst/>
            <a:gdLst/>
            <a:ahLst/>
            <a:cxnLst/>
            <a:rect l="l" t="t" r="r" b="b"/>
            <a:pathLst>
              <a:path h="2877820">
                <a:moveTo>
                  <a:pt x="0" y="0"/>
                </a:moveTo>
                <a:lnTo>
                  <a:pt x="0" y="28778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838830" y="1262380"/>
            <a:ext cx="0" cy="2877820"/>
          </a:xfrm>
          <a:custGeom>
            <a:avLst/>
            <a:gdLst/>
            <a:ahLst/>
            <a:cxnLst/>
            <a:rect l="l" t="t" r="r" b="b"/>
            <a:pathLst>
              <a:path h="2877820">
                <a:moveTo>
                  <a:pt x="0" y="0"/>
                </a:moveTo>
                <a:lnTo>
                  <a:pt x="0" y="28778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375786" y="1262380"/>
            <a:ext cx="0" cy="2877820"/>
          </a:xfrm>
          <a:custGeom>
            <a:avLst/>
            <a:gdLst/>
            <a:ahLst/>
            <a:cxnLst/>
            <a:rect l="l" t="t" r="r" b="b"/>
            <a:pathLst>
              <a:path h="2877820">
                <a:moveTo>
                  <a:pt x="0" y="0"/>
                </a:moveTo>
                <a:lnTo>
                  <a:pt x="0" y="28778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12108" y="1323339"/>
            <a:ext cx="0" cy="2816860"/>
          </a:xfrm>
          <a:custGeom>
            <a:avLst/>
            <a:gdLst/>
            <a:ahLst/>
            <a:cxnLst/>
            <a:rect l="l" t="t" r="r" b="b"/>
            <a:pathLst>
              <a:path h="2816860">
                <a:moveTo>
                  <a:pt x="0" y="0"/>
                </a:moveTo>
                <a:lnTo>
                  <a:pt x="0" y="28168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448936" y="1567180"/>
            <a:ext cx="0" cy="2573020"/>
          </a:xfrm>
          <a:custGeom>
            <a:avLst/>
            <a:gdLst/>
            <a:ahLst/>
            <a:cxnLst/>
            <a:rect l="l" t="t" r="r" b="b"/>
            <a:pathLst>
              <a:path h="2573020">
                <a:moveTo>
                  <a:pt x="0" y="0"/>
                </a:moveTo>
                <a:lnTo>
                  <a:pt x="0" y="25730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985892" y="1323339"/>
            <a:ext cx="0" cy="2816860"/>
          </a:xfrm>
          <a:custGeom>
            <a:avLst/>
            <a:gdLst/>
            <a:ahLst/>
            <a:cxnLst/>
            <a:rect l="l" t="t" r="r" b="b"/>
            <a:pathLst>
              <a:path h="2816860">
                <a:moveTo>
                  <a:pt x="0" y="0"/>
                </a:moveTo>
                <a:lnTo>
                  <a:pt x="0" y="28168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567679" y="1567180"/>
            <a:ext cx="0" cy="2573020"/>
          </a:xfrm>
          <a:custGeom>
            <a:avLst/>
            <a:gdLst/>
            <a:ahLst/>
            <a:cxnLst/>
            <a:rect l="l" t="t" r="r" b="b"/>
            <a:pathLst>
              <a:path h="2573020">
                <a:moveTo>
                  <a:pt x="0" y="0"/>
                </a:moveTo>
                <a:lnTo>
                  <a:pt x="0" y="25730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281801" y="1323339"/>
            <a:ext cx="0" cy="2816860"/>
          </a:xfrm>
          <a:custGeom>
            <a:avLst/>
            <a:gdLst/>
            <a:ahLst/>
            <a:cxnLst/>
            <a:rect l="l" t="t" r="r" b="b"/>
            <a:pathLst>
              <a:path h="2816860">
                <a:moveTo>
                  <a:pt x="0" y="0"/>
                </a:moveTo>
                <a:lnTo>
                  <a:pt x="0" y="28168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863588" y="1262380"/>
            <a:ext cx="0" cy="2877820"/>
          </a:xfrm>
          <a:custGeom>
            <a:avLst/>
            <a:gdLst/>
            <a:ahLst/>
            <a:cxnLst/>
            <a:rect l="l" t="t" r="r" b="b"/>
            <a:pathLst>
              <a:path h="2877820">
                <a:moveTo>
                  <a:pt x="0" y="0"/>
                </a:moveTo>
                <a:lnTo>
                  <a:pt x="0" y="28778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52359" y="1567180"/>
            <a:ext cx="0" cy="2573020"/>
          </a:xfrm>
          <a:custGeom>
            <a:avLst/>
            <a:gdLst/>
            <a:ahLst/>
            <a:cxnLst/>
            <a:rect l="l" t="t" r="r" b="b"/>
            <a:pathLst>
              <a:path h="2573020">
                <a:moveTo>
                  <a:pt x="0" y="0"/>
                </a:moveTo>
                <a:lnTo>
                  <a:pt x="0" y="25730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541384" y="1567180"/>
            <a:ext cx="0" cy="2573020"/>
          </a:xfrm>
          <a:custGeom>
            <a:avLst/>
            <a:gdLst/>
            <a:ahLst/>
            <a:cxnLst/>
            <a:rect l="l" t="t" r="r" b="b"/>
            <a:pathLst>
              <a:path h="2573020">
                <a:moveTo>
                  <a:pt x="0" y="0"/>
                </a:moveTo>
                <a:lnTo>
                  <a:pt x="0" y="25730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068689" y="1323339"/>
            <a:ext cx="0" cy="988060"/>
          </a:xfrm>
          <a:custGeom>
            <a:avLst/>
            <a:gdLst/>
            <a:ahLst/>
            <a:cxnLst/>
            <a:rect l="l" t="t" r="r" b="b"/>
            <a:pathLst>
              <a:path h="988060">
                <a:moveTo>
                  <a:pt x="0" y="0"/>
                </a:moveTo>
                <a:lnTo>
                  <a:pt x="0" y="9880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369436" y="1329689"/>
            <a:ext cx="5758180" cy="0"/>
          </a:xfrm>
          <a:custGeom>
            <a:avLst/>
            <a:gdLst/>
            <a:ahLst/>
            <a:cxnLst/>
            <a:rect l="l" t="t" r="r" b="b"/>
            <a:pathLst>
              <a:path w="5758180">
                <a:moveTo>
                  <a:pt x="0" y="0"/>
                </a:moveTo>
                <a:lnTo>
                  <a:pt x="5758053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905758" y="1573530"/>
            <a:ext cx="2382520" cy="0"/>
          </a:xfrm>
          <a:custGeom>
            <a:avLst/>
            <a:gdLst/>
            <a:ahLst/>
            <a:cxnLst/>
            <a:rect l="l" t="t" r="r" b="b"/>
            <a:pathLst>
              <a:path w="2382520">
                <a:moveTo>
                  <a:pt x="0" y="0"/>
                </a:moveTo>
                <a:lnTo>
                  <a:pt x="2382392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857238" y="1573530"/>
            <a:ext cx="2218055" cy="0"/>
          </a:xfrm>
          <a:custGeom>
            <a:avLst/>
            <a:gdLst/>
            <a:ahLst/>
            <a:cxnLst/>
            <a:rect l="l" t="t" r="r" b="b"/>
            <a:pathLst>
              <a:path w="2218054">
                <a:moveTo>
                  <a:pt x="0" y="0"/>
                </a:moveTo>
                <a:lnTo>
                  <a:pt x="2217801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73164" y="23050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73164" y="24574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73164" y="27622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73164" y="29146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73164" y="30670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73164" y="32194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73164" y="33718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73164" y="35242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73164" y="36766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73164" y="38290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79514" y="1262380"/>
            <a:ext cx="0" cy="2877820"/>
          </a:xfrm>
          <a:custGeom>
            <a:avLst/>
            <a:gdLst/>
            <a:ahLst/>
            <a:cxnLst/>
            <a:rect l="l" t="t" r="r" b="b"/>
            <a:pathLst>
              <a:path h="2877820">
                <a:moveTo>
                  <a:pt x="0" y="0"/>
                </a:moveTo>
                <a:lnTo>
                  <a:pt x="0" y="287782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121140" y="1262380"/>
            <a:ext cx="0" cy="73660"/>
          </a:xfrm>
          <a:custGeom>
            <a:avLst/>
            <a:gdLst/>
            <a:ahLst/>
            <a:cxnLst/>
            <a:rect l="l" t="t" r="r" b="b"/>
            <a:pathLst>
              <a:path h="73659">
                <a:moveTo>
                  <a:pt x="0" y="0"/>
                </a:moveTo>
                <a:lnTo>
                  <a:pt x="0" y="7366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9121140" y="2298700"/>
            <a:ext cx="0" cy="1841500"/>
          </a:xfrm>
          <a:custGeom>
            <a:avLst/>
            <a:gdLst/>
            <a:ahLst/>
            <a:cxnLst/>
            <a:rect l="l" t="t" r="r" b="b"/>
            <a:pathLst>
              <a:path h="1841500">
                <a:moveTo>
                  <a:pt x="0" y="0"/>
                </a:moveTo>
                <a:lnTo>
                  <a:pt x="0" y="18415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73164" y="126873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73164" y="4133850"/>
            <a:ext cx="8954770" cy="0"/>
          </a:xfrm>
          <a:custGeom>
            <a:avLst/>
            <a:gdLst/>
            <a:ahLst/>
            <a:cxnLst/>
            <a:rect l="l" t="t" r="r" b="b"/>
            <a:pathLst>
              <a:path w="8954770">
                <a:moveTo>
                  <a:pt x="0" y="0"/>
                </a:moveTo>
                <a:lnTo>
                  <a:pt x="895432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969010" y="1732026"/>
            <a:ext cx="64706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Наименование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567177" y="1671066"/>
            <a:ext cx="110489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№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466594" y="1792985"/>
            <a:ext cx="30988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981832" y="1732026"/>
            <a:ext cx="26289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Вс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4898644" y="1300733"/>
            <a:ext cx="440690" cy="0"/>
          </a:xfrm>
          <a:custGeom>
            <a:avLst/>
            <a:gdLst/>
            <a:ahLst/>
            <a:cxnLst/>
            <a:rect l="l" t="t" r="r" b="b"/>
            <a:pathLst>
              <a:path w="440689">
                <a:moveTo>
                  <a:pt x="0" y="0"/>
                </a:moveTo>
                <a:lnTo>
                  <a:pt x="440436" y="0"/>
                </a:lnTo>
              </a:path>
            </a:pathLst>
          </a:custGeom>
          <a:ln w="54863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4886705" y="1255013"/>
            <a:ext cx="466090" cy="86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" spc="-10" dirty="0">
                <a:solidFill>
                  <a:srgbClr val="FF0000"/>
                </a:solidFill>
                <a:latin typeface="Times New Roman"/>
                <a:cs typeface="Times New Roman"/>
              </a:rPr>
              <a:t>При </a:t>
            </a:r>
            <a:r>
              <a:rPr sz="400" spc="-5" dirty="0">
                <a:solidFill>
                  <a:srgbClr val="FF0000"/>
                </a:solidFill>
                <a:latin typeface="Times New Roman"/>
                <a:cs typeface="Times New Roman"/>
              </a:rPr>
              <a:t>них</a:t>
            </a:r>
            <a:r>
              <a:rPr sz="4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" spc="-10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выполнено:</a:t>
            </a:r>
            <a:endParaRPr sz="4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500882" y="1640585"/>
            <a:ext cx="31051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ге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500882" y="1762505"/>
            <a:ext cx="29781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3561841" y="1884426"/>
            <a:ext cx="165100" cy="113030"/>
          </a:xfrm>
          <a:custGeom>
            <a:avLst/>
            <a:gdLst/>
            <a:ahLst/>
            <a:cxnLst/>
            <a:rect l="l" t="t" r="r" b="b"/>
            <a:pathLst>
              <a:path w="165100" h="113030">
                <a:moveTo>
                  <a:pt x="0" y="112775"/>
                </a:moveTo>
                <a:lnTo>
                  <a:pt x="164591" y="112775"/>
                </a:lnTo>
                <a:lnTo>
                  <a:pt x="16459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3549777" y="1861566"/>
            <a:ext cx="19050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пий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120769" y="1396746"/>
            <a:ext cx="66992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321046" y="1396746"/>
            <a:ext cx="63944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Флюорограмм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438772" y="1701545"/>
            <a:ext cx="26670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5080">
              <a:lnSpc>
                <a:spcPts val="885"/>
              </a:lnSpc>
            </a:pPr>
            <a:r>
              <a:rPr sz="800" spc="-15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6438772" y="1823466"/>
            <a:ext cx="266700" cy="113030"/>
          </a:xfrm>
          <a:custGeom>
            <a:avLst/>
            <a:gdLst/>
            <a:ahLst/>
            <a:cxnLst/>
            <a:rect l="l" t="t" r="r" b="b"/>
            <a:pathLst>
              <a:path w="266700" h="113030">
                <a:moveTo>
                  <a:pt x="0" y="112775"/>
                </a:moveTo>
                <a:lnTo>
                  <a:pt x="266700" y="112775"/>
                </a:lnTo>
                <a:lnTo>
                  <a:pt x="26670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6438772" y="1800606"/>
            <a:ext cx="26860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>
              <a:lnSpc>
                <a:spcPct val="100000"/>
              </a:lnSpc>
              <a:spcBef>
                <a:spcPts val="105"/>
              </a:spcBef>
            </a:pP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7300341" y="1335786"/>
            <a:ext cx="1332230" cy="113030"/>
          </a:xfrm>
          <a:custGeom>
            <a:avLst/>
            <a:gdLst/>
            <a:ahLst/>
            <a:cxnLst/>
            <a:rect l="l" t="t" r="r" b="b"/>
            <a:pathLst>
              <a:path w="1332229" h="113030">
                <a:moveTo>
                  <a:pt x="0" y="112775"/>
                </a:moveTo>
                <a:lnTo>
                  <a:pt x="1331976" y="112775"/>
                </a:lnTo>
                <a:lnTo>
                  <a:pt x="1331976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7288783" y="1312926"/>
            <a:ext cx="1356995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из общего числа</a:t>
            </a:r>
            <a:r>
              <a:rPr sz="8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исследований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7775829" y="1457705"/>
            <a:ext cx="379730" cy="113030"/>
          </a:xfrm>
          <a:custGeom>
            <a:avLst/>
            <a:gdLst/>
            <a:ahLst/>
            <a:cxnLst/>
            <a:rect l="l" t="t" r="r" b="b"/>
            <a:pathLst>
              <a:path w="379729" h="113030">
                <a:moveTo>
                  <a:pt x="0" y="112775"/>
                </a:moveTo>
                <a:lnTo>
                  <a:pt x="379475" y="112775"/>
                </a:lnTo>
                <a:lnTo>
                  <a:pt x="379475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7764526" y="1434845"/>
            <a:ext cx="4051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(из гр.</a:t>
            </a:r>
            <a:r>
              <a:rPr sz="800" spc="-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3)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129785" y="1823466"/>
            <a:ext cx="113664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030726" y="1945385"/>
            <a:ext cx="31178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613402" y="1823466"/>
            <a:ext cx="2393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циф-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613402" y="1945385"/>
            <a:ext cx="2520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226684" y="1823466"/>
            <a:ext cx="113664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127625" y="1945385"/>
            <a:ext cx="31178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800" spc="5" dirty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820790" y="1809750"/>
            <a:ext cx="2393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циф-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820790" y="1962150"/>
            <a:ext cx="252095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975093" y="1579625"/>
            <a:ext cx="38735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контра</a:t>
            </a:r>
            <a:endParaRPr sz="800">
              <a:latin typeface="Times New Roman"/>
              <a:cs typeface="Times New Roman"/>
            </a:endParaRPr>
          </a:p>
        </p:txBody>
      </p:sp>
      <p:graphicFrame>
        <p:nvGraphicFramePr>
          <p:cNvPr id="73" name="object 73"/>
          <p:cNvGraphicFramePr>
            <a:graphicFrameLocks noGrp="1"/>
          </p:cNvGraphicFramePr>
          <p:nvPr/>
        </p:nvGraphicFramePr>
        <p:xfrm>
          <a:off x="7001002" y="1692401"/>
          <a:ext cx="313054" cy="365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755"/>
                <a:gridCol w="169545"/>
                <a:gridCol w="71754"/>
              </a:tblGrid>
              <a:tr h="121920">
                <a:tc gridSpan="3">
                  <a:txBody>
                    <a:bodyPr/>
                    <a:lstStyle/>
                    <a:p>
                      <a:pPr marL="17780">
                        <a:lnSpc>
                          <a:spcPts val="860"/>
                        </a:lnSpc>
                      </a:pP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ти</a:t>
                      </a:r>
                      <a:r>
                        <a:rPr sz="800" spc="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21285">
                <a:tc gridSpan="3">
                  <a:txBody>
                    <a:bodyPr/>
                    <a:lstStyle/>
                    <a:p>
                      <a:pPr marL="635">
                        <a:lnSpc>
                          <a:spcPts val="860"/>
                        </a:lnSpc>
                      </a:pP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ва</a:t>
                      </a:r>
                      <a:r>
                        <a:rPr sz="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8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м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21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>
                        <a:lnSpc>
                          <a:spcPts val="860"/>
                        </a:lnSpc>
                      </a:pPr>
                      <a:r>
                        <a:rPr sz="800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800" spc="-1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з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4" name="object 74"/>
          <p:cNvSpPr txBox="1"/>
          <p:nvPr/>
        </p:nvSpPr>
        <p:spPr>
          <a:xfrm>
            <a:off x="7017766" y="2067305"/>
            <a:ext cx="314325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ангио-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972681" y="2166366"/>
            <a:ext cx="36068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фи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й)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7620889" y="1640585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716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7656703" y="1640585"/>
            <a:ext cx="294640" cy="113030"/>
          </a:xfrm>
          <a:custGeom>
            <a:avLst/>
            <a:gdLst/>
            <a:ahLst/>
            <a:cxnLst/>
            <a:rect l="l" t="t" r="r" b="b"/>
            <a:pathLst>
              <a:path w="294640" h="113030">
                <a:moveTo>
                  <a:pt x="0" y="112775"/>
                </a:moveTo>
                <a:lnTo>
                  <a:pt x="294131" y="112775"/>
                </a:lnTo>
                <a:lnTo>
                  <a:pt x="29413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7967598" y="1640585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3352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984363" y="1640585"/>
            <a:ext cx="398145" cy="113030"/>
          </a:xfrm>
          <a:custGeom>
            <a:avLst/>
            <a:gdLst/>
            <a:ahLst/>
            <a:cxnLst/>
            <a:rect l="l" t="t" r="r" b="b"/>
            <a:pathLst>
              <a:path w="398145" h="113030">
                <a:moveTo>
                  <a:pt x="0" y="112775"/>
                </a:moveTo>
                <a:lnTo>
                  <a:pt x="397764" y="112775"/>
                </a:lnTo>
                <a:lnTo>
                  <a:pt x="3977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405748" y="1640585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4724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7573771" y="1617726"/>
            <a:ext cx="84836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подраз-делениях,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7693279" y="1762505"/>
            <a:ext cx="626745" cy="113030"/>
          </a:xfrm>
          <a:custGeom>
            <a:avLst/>
            <a:gdLst/>
            <a:ahLst/>
            <a:cxnLst/>
            <a:rect l="l" t="t" r="r" b="b"/>
            <a:pathLst>
              <a:path w="626745" h="113030">
                <a:moveTo>
                  <a:pt x="0" y="112775"/>
                </a:moveTo>
                <a:lnTo>
                  <a:pt x="626364" y="112775"/>
                </a:lnTo>
                <a:lnTo>
                  <a:pt x="626364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 txBox="1"/>
          <p:nvPr/>
        </p:nvSpPr>
        <p:spPr>
          <a:xfrm>
            <a:off x="7681976" y="1739645"/>
            <a:ext cx="63246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оказывающих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7511922" y="1884426"/>
            <a:ext cx="992505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медицинскую</a:t>
            </a:r>
            <a:r>
              <a:rPr sz="8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помощь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647558" y="2006345"/>
            <a:ext cx="723900" cy="12192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амбулаторных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7798434" y="2128266"/>
            <a:ext cx="408940" cy="11303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">
              <a:lnSpc>
                <a:spcPts val="885"/>
              </a:lnSpc>
            </a:pPr>
            <a:r>
              <a:rPr sz="800" spc="-20" dirty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800" spc="-1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ях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8570086" y="1701545"/>
            <a:ext cx="492759" cy="113030"/>
          </a:xfrm>
          <a:custGeom>
            <a:avLst/>
            <a:gdLst/>
            <a:ahLst/>
            <a:cxnLst/>
            <a:rect l="l" t="t" r="r" b="b"/>
            <a:pathLst>
              <a:path w="492759" h="113030">
                <a:moveTo>
                  <a:pt x="0" y="112775"/>
                </a:moveTo>
                <a:lnTo>
                  <a:pt x="492251" y="112775"/>
                </a:lnTo>
                <a:lnTo>
                  <a:pt x="49225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 txBox="1"/>
          <p:nvPr/>
        </p:nvSpPr>
        <p:spPr>
          <a:xfrm>
            <a:off x="8558910" y="1678686"/>
            <a:ext cx="49403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8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условиях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8606663" y="1823466"/>
            <a:ext cx="419100" cy="113030"/>
          </a:xfrm>
          <a:custGeom>
            <a:avLst/>
            <a:gdLst/>
            <a:ahLst/>
            <a:cxnLst/>
            <a:rect l="l" t="t" r="r" b="b"/>
            <a:pathLst>
              <a:path w="419100" h="113030">
                <a:moveTo>
                  <a:pt x="0" y="112775"/>
                </a:moveTo>
                <a:lnTo>
                  <a:pt x="419100" y="112775"/>
                </a:lnTo>
                <a:lnTo>
                  <a:pt x="419100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8595486" y="1800606"/>
            <a:ext cx="422909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дневного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8580755" y="1945385"/>
            <a:ext cx="447040" cy="113030"/>
          </a:xfrm>
          <a:custGeom>
            <a:avLst/>
            <a:gdLst/>
            <a:ahLst/>
            <a:cxnLst/>
            <a:rect l="l" t="t" r="r" b="b"/>
            <a:pathLst>
              <a:path w="447040" h="113030">
                <a:moveTo>
                  <a:pt x="0" y="112775"/>
                </a:moveTo>
                <a:lnTo>
                  <a:pt x="446531" y="112775"/>
                </a:lnTo>
                <a:lnTo>
                  <a:pt x="446531" y="0"/>
                </a:lnTo>
                <a:lnTo>
                  <a:pt x="0" y="0"/>
                </a:lnTo>
                <a:lnTo>
                  <a:pt x="0" y="112775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8569579" y="1922526"/>
            <a:ext cx="47117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solidFill>
                  <a:srgbClr val="FF0000"/>
                </a:solidFill>
                <a:latin typeface="Times New Roman"/>
                <a:cs typeface="Times New Roman"/>
              </a:rPr>
              <a:t>стационар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8804782" y="2067305"/>
            <a:ext cx="0" cy="113030"/>
          </a:xfrm>
          <a:custGeom>
            <a:avLst/>
            <a:gdLst/>
            <a:ahLst/>
            <a:cxnLst/>
            <a:rect l="l" t="t" r="r" b="b"/>
            <a:pathLst>
              <a:path h="113030">
                <a:moveTo>
                  <a:pt x="0" y="0"/>
                </a:moveTo>
                <a:lnTo>
                  <a:pt x="0" y="112775"/>
                </a:lnTo>
              </a:path>
            </a:pathLst>
          </a:custGeom>
          <a:ln w="4572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8770746" y="2044445"/>
            <a:ext cx="7112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1285976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1241552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2615945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 txBox="1"/>
          <p:nvPr/>
        </p:nvSpPr>
        <p:spPr>
          <a:xfrm>
            <a:off x="2571750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3106801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 txBox="1"/>
          <p:nvPr/>
        </p:nvSpPr>
        <p:spPr>
          <a:xfrm>
            <a:off x="3062732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3644010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 txBox="1"/>
          <p:nvPr/>
        </p:nvSpPr>
        <p:spPr>
          <a:xfrm>
            <a:off x="3600069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4180078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 txBox="1"/>
          <p:nvPr/>
        </p:nvSpPr>
        <p:spPr>
          <a:xfrm>
            <a:off x="4135882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4716907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4672965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5276850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5233161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5924296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8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 txBox="1"/>
          <p:nvPr/>
        </p:nvSpPr>
        <p:spPr>
          <a:xfrm>
            <a:off x="5880608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6572884" y="23141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 txBox="1"/>
          <p:nvPr/>
        </p:nvSpPr>
        <p:spPr>
          <a:xfrm>
            <a:off x="6529196" y="22882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7093966" y="2314194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 txBox="1"/>
          <p:nvPr/>
        </p:nvSpPr>
        <p:spPr>
          <a:xfrm>
            <a:off x="7082408" y="2288286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7932546" y="2314194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 txBox="1"/>
          <p:nvPr/>
        </p:nvSpPr>
        <p:spPr>
          <a:xfrm>
            <a:off x="7921243" y="2288286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8766429" y="2314194"/>
            <a:ext cx="128270" cy="140335"/>
          </a:xfrm>
          <a:custGeom>
            <a:avLst/>
            <a:gdLst/>
            <a:ahLst/>
            <a:cxnLst/>
            <a:rect l="l" t="t" r="r" b="b"/>
            <a:pathLst>
              <a:path w="128270" h="140335">
                <a:moveTo>
                  <a:pt x="0" y="140208"/>
                </a:moveTo>
                <a:lnTo>
                  <a:pt x="128016" y="140208"/>
                </a:lnTo>
                <a:lnTo>
                  <a:pt x="12801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 txBox="1"/>
          <p:nvPr/>
        </p:nvSpPr>
        <p:spPr>
          <a:xfrm>
            <a:off x="8755126" y="2288286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237769" y="24665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248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69011" y="2466594"/>
            <a:ext cx="1018540" cy="140335"/>
          </a:xfrm>
          <a:custGeom>
            <a:avLst/>
            <a:gdLst/>
            <a:ahLst/>
            <a:cxnLst/>
            <a:rect l="l" t="t" r="r" b="b"/>
            <a:pathLst>
              <a:path w="1018540" h="140335">
                <a:moveTo>
                  <a:pt x="0" y="140208"/>
                </a:moveTo>
                <a:lnTo>
                  <a:pt x="1018032" y="140208"/>
                </a:lnTo>
                <a:lnTo>
                  <a:pt x="1018032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1307591" y="24665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4114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1328166" y="2466594"/>
            <a:ext cx="486409" cy="140335"/>
          </a:xfrm>
          <a:custGeom>
            <a:avLst/>
            <a:gdLst/>
            <a:ahLst/>
            <a:cxnLst/>
            <a:rect l="l" t="t" r="r" b="b"/>
            <a:pathLst>
              <a:path w="486410" h="140335">
                <a:moveTo>
                  <a:pt x="0" y="140208"/>
                </a:moveTo>
                <a:lnTo>
                  <a:pt x="486156" y="140208"/>
                </a:lnTo>
                <a:lnTo>
                  <a:pt x="486156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 txBox="1"/>
          <p:nvPr/>
        </p:nvSpPr>
        <p:spPr>
          <a:xfrm>
            <a:off x="256438" y="2440686"/>
            <a:ext cx="15328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черепа и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челюстно-лицевой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237769" y="26189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248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269011" y="2618994"/>
            <a:ext cx="425450" cy="140335"/>
          </a:xfrm>
          <a:custGeom>
            <a:avLst/>
            <a:gdLst/>
            <a:ahLst/>
            <a:cxnLst/>
            <a:rect l="l" t="t" r="r" b="b"/>
            <a:pathLst>
              <a:path w="425450" h="140335">
                <a:moveTo>
                  <a:pt x="0" y="140208"/>
                </a:moveTo>
                <a:lnTo>
                  <a:pt x="425195" y="140208"/>
                </a:lnTo>
                <a:lnTo>
                  <a:pt x="425195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 txBox="1"/>
          <p:nvPr/>
        </p:nvSpPr>
        <p:spPr>
          <a:xfrm>
            <a:off x="256438" y="2593035"/>
            <a:ext cx="4521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1000" spc="-15" dirty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асти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2615945" y="25427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 txBox="1"/>
          <p:nvPr/>
        </p:nvSpPr>
        <p:spPr>
          <a:xfrm>
            <a:off x="2571750" y="2516886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3598290" y="2466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 txBox="1"/>
          <p:nvPr/>
        </p:nvSpPr>
        <p:spPr>
          <a:xfrm>
            <a:off x="3586353" y="24406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5231129" y="2466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5219446" y="24406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5878576" y="2466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 txBox="1"/>
          <p:nvPr/>
        </p:nvSpPr>
        <p:spPr>
          <a:xfrm>
            <a:off x="5866891" y="2440686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237769" y="27713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2484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269011" y="2771394"/>
            <a:ext cx="746760" cy="140335"/>
          </a:xfrm>
          <a:custGeom>
            <a:avLst/>
            <a:gdLst/>
            <a:ahLst/>
            <a:cxnLst/>
            <a:rect l="l" t="t" r="r" b="b"/>
            <a:pathLst>
              <a:path w="746760" h="140335">
                <a:moveTo>
                  <a:pt x="0" y="140208"/>
                </a:moveTo>
                <a:lnTo>
                  <a:pt x="746760" y="140208"/>
                </a:lnTo>
                <a:lnTo>
                  <a:pt x="74676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256438" y="2745739"/>
            <a:ext cx="7721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из них:</a:t>
            </a:r>
            <a:r>
              <a:rPr sz="1000" spc="20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зубов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2535173" y="2771394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8"/>
                </a:moveTo>
                <a:lnTo>
                  <a:pt x="160019" y="140208"/>
                </a:lnTo>
                <a:lnTo>
                  <a:pt x="160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 txBox="1"/>
          <p:nvPr/>
        </p:nvSpPr>
        <p:spPr>
          <a:xfrm>
            <a:off x="2522982" y="2745739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3598290" y="2771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 txBox="1"/>
          <p:nvPr/>
        </p:nvSpPr>
        <p:spPr>
          <a:xfrm>
            <a:off x="3586353" y="27457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5231129" y="2771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 txBox="1"/>
          <p:nvPr/>
        </p:nvSpPr>
        <p:spPr>
          <a:xfrm>
            <a:off x="5219446" y="27457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5878576" y="2771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 txBox="1"/>
          <p:nvPr/>
        </p:nvSpPr>
        <p:spPr>
          <a:xfrm>
            <a:off x="5866891" y="27457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7112254" y="2771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 txBox="1"/>
          <p:nvPr/>
        </p:nvSpPr>
        <p:spPr>
          <a:xfrm>
            <a:off x="7100696" y="27457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206527" y="2923794"/>
            <a:ext cx="506095" cy="140335"/>
          </a:xfrm>
          <a:custGeom>
            <a:avLst/>
            <a:gdLst/>
            <a:ahLst/>
            <a:cxnLst/>
            <a:rect l="l" t="t" r="r" b="b"/>
            <a:pathLst>
              <a:path w="506095" h="140335">
                <a:moveTo>
                  <a:pt x="0" y="140208"/>
                </a:moveTo>
                <a:lnTo>
                  <a:pt x="505968" y="140208"/>
                </a:lnTo>
                <a:lnTo>
                  <a:pt x="505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712495" y="2923794"/>
            <a:ext cx="512445" cy="140335"/>
          </a:xfrm>
          <a:custGeom>
            <a:avLst/>
            <a:gdLst/>
            <a:ahLst/>
            <a:cxnLst/>
            <a:rect l="l" t="t" r="r" b="b"/>
            <a:pathLst>
              <a:path w="512444" h="140335">
                <a:moveTo>
                  <a:pt x="0" y="140208"/>
                </a:moveTo>
                <a:lnTo>
                  <a:pt x="512064" y="140208"/>
                </a:lnTo>
                <a:lnTo>
                  <a:pt x="51206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 txBox="1"/>
          <p:nvPr/>
        </p:nvSpPr>
        <p:spPr>
          <a:xfrm>
            <a:off x="699922" y="2898139"/>
            <a:ext cx="538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челюстей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2535173" y="2923794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8"/>
                </a:moveTo>
                <a:lnTo>
                  <a:pt x="160019" y="140208"/>
                </a:lnTo>
                <a:lnTo>
                  <a:pt x="160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 txBox="1"/>
          <p:nvPr/>
        </p:nvSpPr>
        <p:spPr>
          <a:xfrm>
            <a:off x="2522982" y="2898139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3598290" y="2923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 txBox="1"/>
          <p:nvPr/>
        </p:nvSpPr>
        <p:spPr>
          <a:xfrm>
            <a:off x="3586353" y="28981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5231129" y="2923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 txBox="1"/>
          <p:nvPr/>
        </p:nvSpPr>
        <p:spPr>
          <a:xfrm>
            <a:off x="5219446" y="28981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5878576" y="2923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 txBox="1"/>
          <p:nvPr/>
        </p:nvSpPr>
        <p:spPr>
          <a:xfrm>
            <a:off x="5866891" y="28981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7112254" y="2923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 txBox="1"/>
          <p:nvPr/>
        </p:nvSpPr>
        <p:spPr>
          <a:xfrm>
            <a:off x="7100696" y="28981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206527" y="3076194"/>
            <a:ext cx="506095" cy="140335"/>
          </a:xfrm>
          <a:custGeom>
            <a:avLst/>
            <a:gdLst/>
            <a:ahLst/>
            <a:cxnLst/>
            <a:rect l="l" t="t" r="r" b="b"/>
            <a:pathLst>
              <a:path w="506095" h="140335">
                <a:moveTo>
                  <a:pt x="0" y="140208"/>
                </a:moveTo>
                <a:lnTo>
                  <a:pt x="505968" y="140208"/>
                </a:lnTo>
                <a:lnTo>
                  <a:pt x="505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712495" y="3076194"/>
            <a:ext cx="1144905" cy="140335"/>
          </a:xfrm>
          <a:custGeom>
            <a:avLst/>
            <a:gdLst/>
            <a:ahLst/>
            <a:cxnLst/>
            <a:rect l="l" t="t" r="r" b="b"/>
            <a:pathLst>
              <a:path w="1144905" h="140335">
                <a:moveTo>
                  <a:pt x="0" y="140208"/>
                </a:moveTo>
                <a:lnTo>
                  <a:pt x="1144524" y="140208"/>
                </a:lnTo>
                <a:lnTo>
                  <a:pt x="1144524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 txBox="1"/>
          <p:nvPr/>
        </p:nvSpPr>
        <p:spPr>
          <a:xfrm>
            <a:off x="699922" y="3050539"/>
            <a:ext cx="11334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околоносовых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 пазух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2535173" y="3076194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8"/>
                </a:moveTo>
                <a:lnTo>
                  <a:pt x="160019" y="140208"/>
                </a:lnTo>
                <a:lnTo>
                  <a:pt x="160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 txBox="1"/>
          <p:nvPr/>
        </p:nvSpPr>
        <p:spPr>
          <a:xfrm>
            <a:off x="2522982" y="3050539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3598290" y="3076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 txBox="1"/>
          <p:nvPr/>
        </p:nvSpPr>
        <p:spPr>
          <a:xfrm>
            <a:off x="3586353" y="30505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5231129" y="3076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 txBox="1"/>
          <p:nvPr/>
        </p:nvSpPr>
        <p:spPr>
          <a:xfrm>
            <a:off x="5219446" y="30505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5878576" y="3076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 txBox="1"/>
          <p:nvPr/>
        </p:nvSpPr>
        <p:spPr>
          <a:xfrm>
            <a:off x="5866891" y="30505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206527" y="3228594"/>
            <a:ext cx="506095" cy="140335"/>
          </a:xfrm>
          <a:custGeom>
            <a:avLst/>
            <a:gdLst/>
            <a:ahLst/>
            <a:cxnLst/>
            <a:rect l="l" t="t" r="r" b="b"/>
            <a:pathLst>
              <a:path w="506095" h="140335">
                <a:moveTo>
                  <a:pt x="0" y="140208"/>
                </a:moveTo>
                <a:lnTo>
                  <a:pt x="505968" y="140208"/>
                </a:lnTo>
                <a:lnTo>
                  <a:pt x="50596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12495" y="3228594"/>
            <a:ext cx="922019" cy="140335"/>
          </a:xfrm>
          <a:custGeom>
            <a:avLst/>
            <a:gdLst/>
            <a:ahLst/>
            <a:cxnLst/>
            <a:rect l="l" t="t" r="r" b="b"/>
            <a:pathLst>
              <a:path w="922019" h="140335">
                <a:moveTo>
                  <a:pt x="0" y="140208"/>
                </a:moveTo>
                <a:lnTo>
                  <a:pt x="922019" y="140208"/>
                </a:lnTo>
                <a:lnTo>
                  <a:pt x="922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 txBox="1"/>
          <p:nvPr/>
        </p:nvSpPr>
        <p:spPr>
          <a:xfrm>
            <a:off x="699922" y="3202939"/>
            <a:ext cx="9480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височных</a:t>
            </a:r>
            <a:r>
              <a:rPr sz="1000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костей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2535173" y="3228594"/>
            <a:ext cx="160020" cy="140335"/>
          </a:xfrm>
          <a:custGeom>
            <a:avLst/>
            <a:gdLst/>
            <a:ahLst/>
            <a:cxnLst/>
            <a:rect l="l" t="t" r="r" b="b"/>
            <a:pathLst>
              <a:path w="160019" h="140335">
                <a:moveTo>
                  <a:pt x="0" y="140208"/>
                </a:moveTo>
                <a:lnTo>
                  <a:pt x="160019" y="140208"/>
                </a:lnTo>
                <a:lnTo>
                  <a:pt x="16001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 txBox="1"/>
          <p:nvPr/>
        </p:nvSpPr>
        <p:spPr>
          <a:xfrm>
            <a:off x="2522982" y="3202939"/>
            <a:ext cx="1847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.4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3598290" y="3228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 txBox="1"/>
          <p:nvPr/>
        </p:nvSpPr>
        <p:spPr>
          <a:xfrm>
            <a:off x="3586353" y="32029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5231129" y="3228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 txBox="1"/>
          <p:nvPr/>
        </p:nvSpPr>
        <p:spPr>
          <a:xfrm>
            <a:off x="5219446" y="32029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5878576" y="3228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 txBox="1"/>
          <p:nvPr/>
        </p:nvSpPr>
        <p:spPr>
          <a:xfrm>
            <a:off x="5866891" y="32029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7" name="object 187"/>
          <p:cNvSpPr/>
          <p:nvPr/>
        </p:nvSpPr>
        <p:spPr>
          <a:xfrm>
            <a:off x="7112254" y="32285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 txBox="1"/>
          <p:nvPr/>
        </p:nvSpPr>
        <p:spPr>
          <a:xfrm>
            <a:off x="7100696" y="3202939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9" name="object 189"/>
          <p:cNvSpPr/>
          <p:nvPr/>
        </p:nvSpPr>
        <p:spPr>
          <a:xfrm>
            <a:off x="294919" y="3380994"/>
            <a:ext cx="1289685" cy="140335"/>
          </a:xfrm>
          <a:custGeom>
            <a:avLst/>
            <a:gdLst/>
            <a:ahLst/>
            <a:cxnLst/>
            <a:rect l="l" t="t" r="r" b="b"/>
            <a:pathLst>
              <a:path w="1289685" h="140335">
                <a:moveTo>
                  <a:pt x="0" y="140208"/>
                </a:moveTo>
                <a:lnTo>
                  <a:pt x="1289303" y="140208"/>
                </a:lnTo>
                <a:lnTo>
                  <a:pt x="1289303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 txBox="1"/>
          <p:nvPr/>
        </p:nvSpPr>
        <p:spPr>
          <a:xfrm>
            <a:off x="282346" y="3355340"/>
            <a:ext cx="1314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почек и мочевых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10" dirty="0">
                <a:solidFill>
                  <a:srgbClr val="FF0000"/>
                </a:solidFill>
                <a:latin typeface="Times New Roman"/>
                <a:cs typeface="Times New Roman"/>
              </a:rPr>
              <a:t>путей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2615945" y="33809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 txBox="1"/>
          <p:nvPr/>
        </p:nvSpPr>
        <p:spPr>
          <a:xfrm>
            <a:off x="2571750" y="335534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5231129" y="33809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 txBox="1"/>
          <p:nvPr/>
        </p:nvSpPr>
        <p:spPr>
          <a:xfrm>
            <a:off x="5219446" y="335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5878576" y="33809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 txBox="1"/>
          <p:nvPr/>
        </p:nvSpPr>
        <p:spPr>
          <a:xfrm>
            <a:off x="5866891" y="33553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7" name="object 197"/>
          <p:cNvSpPr/>
          <p:nvPr/>
        </p:nvSpPr>
        <p:spPr>
          <a:xfrm>
            <a:off x="290347" y="3533394"/>
            <a:ext cx="894715" cy="140335"/>
          </a:xfrm>
          <a:custGeom>
            <a:avLst/>
            <a:gdLst/>
            <a:ahLst/>
            <a:cxnLst/>
            <a:rect l="l" t="t" r="r" b="b"/>
            <a:pathLst>
              <a:path w="894715" h="140335">
                <a:moveTo>
                  <a:pt x="0" y="140208"/>
                </a:moveTo>
                <a:lnTo>
                  <a:pt x="894588" y="140208"/>
                </a:lnTo>
                <a:lnTo>
                  <a:pt x="894588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 txBox="1"/>
          <p:nvPr/>
        </p:nvSpPr>
        <p:spPr>
          <a:xfrm>
            <a:off x="277774" y="3507740"/>
            <a:ext cx="9194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молочных</a:t>
            </a:r>
            <a:r>
              <a:rPr sz="10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желез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9" name="object 199"/>
          <p:cNvSpPr/>
          <p:nvPr/>
        </p:nvSpPr>
        <p:spPr>
          <a:xfrm>
            <a:off x="2615945" y="35333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8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 txBox="1"/>
          <p:nvPr/>
        </p:nvSpPr>
        <p:spPr>
          <a:xfrm>
            <a:off x="2571750" y="350774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1" name="object 201"/>
          <p:cNvSpPr/>
          <p:nvPr/>
        </p:nvSpPr>
        <p:spPr>
          <a:xfrm>
            <a:off x="3598290" y="3533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 txBox="1"/>
          <p:nvPr/>
        </p:nvSpPr>
        <p:spPr>
          <a:xfrm>
            <a:off x="3586353" y="35077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5231129" y="3533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 txBox="1"/>
          <p:nvPr/>
        </p:nvSpPr>
        <p:spPr>
          <a:xfrm>
            <a:off x="5219446" y="35077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5878576" y="3533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8"/>
                </a:moveTo>
                <a:lnTo>
                  <a:pt x="91439" y="140208"/>
                </a:lnTo>
                <a:lnTo>
                  <a:pt x="91439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 txBox="1"/>
          <p:nvPr/>
        </p:nvSpPr>
        <p:spPr>
          <a:xfrm>
            <a:off x="5866891" y="35077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6527165" y="35333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8"/>
                </a:moveTo>
                <a:lnTo>
                  <a:pt x="91440" y="140208"/>
                </a:lnTo>
                <a:lnTo>
                  <a:pt x="91440" y="0"/>
                </a:lnTo>
                <a:lnTo>
                  <a:pt x="0" y="0"/>
                </a:lnTo>
                <a:lnTo>
                  <a:pt x="0" y="140208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 txBox="1"/>
          <p:nvPr/>
        </p:nvSpPr>
        <p:spPr>
          <a:xfrm>
            <a:off x="6515481" y="35077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294919" y="3685794"/>
            <a:ext cx="1353820" cy="140335"/>
          </a:xfrm>
          <a:custGeom>
            <a:avLst/>
            <a:gdLst/>
            <a:ahLst/>
            <a:cxnLst/>
            <a:rect l="l" t="t" r="r" b="b"/>
            <a:pathLst>
              <a:path w="1353820" h="140335">
                <a:moveTo>
                  <a:pt x="0" y="140207"/>
                </a:moveTo>
                <a:lnTo>
                  <a:pt x="1353312" y="140207"/>
                </a:lnTo>
                <a:lnTo>
                  <a:pt x="1353312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 txBox="1"/>
          <p:nvPr/>
        </p:nvSpPr>
        <p:spPr>
          <a:xfrm>
            <a:off x="282346" y="3660140"/>
            <a:ext cx="13773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прочих органов и</a:t>
            </a:r>
            <a:r>
              <a:rPr sz="10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систем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2615945" y="36857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 txBox="1"/>
          <p:nvPr/>
        </p:nvSpPr>
        <p:spPr>
          <a:xfrm>
            <a:off x="2571750" y="366014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5231129" y="3685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 txBox="1"/>
          <p:nvPr/>
        </p:nvSpPr>
        <p:spPr>
          <a:xfrm>
            <a:off x="5219446" y="36601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5878576" y="36857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 txBox="1"/>
          <p:nvPr/>
        </p:nvSpPr>
        <p:spPr>
          <a:xfrm>
            <a:off x="5866891" y="36601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7" name="object 217"/>
          <p:cNvSpPr/>
          <p:nvPr/>
        </p:nvSpPr>
        <p:spPr>
          <a:xfrm>
            <a:off x="294919" y="3838194"/>
            <a:ext cx="1967864" cy="140335"/>
          </a:xfrm>
          <a:custGeom>
            <a:avLst/>
            <a:gdLst/>
            <a:ahLst/>
            <a:cxnLst/>
            <a:rect l="l" t="t" r="r" b="b"/>
            <a:pathLst>
              <a:path w="1967864" h="140335">
                <a:moveTo>
                  <a:pt x="0" y="140207"/>
                </a:moveTo>
                <a:lnTo>
                  <a:pt x="1967483" y="140207"/>
                </a:lnTo>
                <a:lnTo>
                  <a:pt x="1967483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 txBox="1"/>
          <p:nvPr/>
        </p:nvSpPr>
        <p:spPr>
          <a:xfrm>
            <a:off x="282346" y="3812540"/>
            <a:ext cx="195453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Число исследований,</a:t>
            </a:r>
            <a:r>
              <a:rPr sz="1000" spc="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выполненных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19" name="object 219"/>
          <p:cNvSpPr/>
          <p:nvPr/>
        </p:nvSpPr>
        <p:spPr>
          <a:xfrm>
            <a:off x="290347" y="3990594"/>
            <a:ext cx="497205" cy="140335"/>
          </a:xfrm>
          <a:custGeom>
            <a:avLst/>
            <a:gdLst/>
            <a:ahLst/>
            <a:cxnLst/>
            <a:rect l="l" t="t" r="r" b="b"/>
            <a:pathLst>
              <a:path w="497205" h="140335">
                <a:moveTo>
                  <a:pt x="0" y="140207"/>
                </a:moveTo>
                <a:lnTo>
                  <a:pt x="496824" y="140207"/>
                </a:lnTo>
                <a:lnTo>
                  <a:pt x="49682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787171" y="3990594"/>
            <a:ext cx="672465" cy="140335"/>
          </a:xfrm>
          <a:custGeom>
            <a:avLst/>
            <a:gdLst/>
            <a:ahLst/>
            <a:cxnLst/>
            <a:rect l="l" t="t" r="r" b="b"/>
            <a:pathLst>
              <a:path w="672465" h="140335">
                <a:moveTo>
                  <a:pt x="0" y="140207"/>
                </a:moveTo>
                <a:lnTo>
                  <a:pt x="672084" y="140207"/>
                </a:lnTo>
                <a:lnTo>
                  <a:pt x="672084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1478280" y="39905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1497330" y="3990594"/>
            <a:ext cx="539750" cy="140335"/>
          </a:xfrm>
          <a:custGeom>
            <a:avLst/>
            <a:gdLst/>
            <a:ahLst/>
            <a:cxnLst/>
            <a:rect l="l" t="t" r="r" b="b"/>
            <a:pathLst>
              <a:path w="539750" h="140335">
                <a:moveTo>
                  <a:pt x="0" y="140207"/>
                </a:moveTo>
                <a:lnTo>
                  <a:pt x="539495" y="140207"/>
                </a:lnTo>
                <a:lnTo>
                  <a:pt x="539495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 txBox="1"/>
          <p:nvPr/>
        </p:nvSpPr>
        <p:spPr>
          <a:xfrm>
            <a:off x="277774" y="3964940"/>
            <a:ext cx="177101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методом томосинтеза (из стр.</a:t>
            </a:r>
            <a:r>
              <a:rPr sz="1000" spc="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000" dirty="0">
                <a:solidFill>
                  <a:srgbClr val="FF0000"/>
                </a:solidFill>
                <a:latin typeface="Times New Roman"/>
                <a:cs typeface="Times New Roman"/>
              </a:rPr>
              <a:t>1)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2615945" y="3914394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64007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 txBox="1"/>
          <p:nvPr/>
        </p:nvSpPr>
        <p:spPr>
          <a:xfrm>
            <a:off x="2571750" y="3888740"/>
            <a:ext cx="88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3598290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 txBox="1"/>
          <p:nvPr/>
        </p:nvSpPr>
        <p:spPr>
          <a:xfrm>
            <a:off x="3586353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4134358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 txBox="1"/>
          <p:nvPr/>
        </p:nvSpPr>
        <p:spPr>
          <a:xfrm>
            <a:off x="4122165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4671186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 txBox="1"/>
          <p:nvPr/>
        </p:nvSpPr>
        <p:spPr>
          <a:xfrm>
            <a:off x="4659248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5231129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 txBox="1"/>
          <p:nvPr/>
        </p:nvSpPr>
        <p:spPr>
          <a:xfrm>
            <a:off x="5219446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5878576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39" h="140335">
                <a:moveTo>
                  <a:pt x="0" y="140207"/>
                </a:moveTo>
                <a:lnTo>
                  <a:pt x="91439" y="140207"/>
                </a:lnTo>
                <a:lnTo>
                  <a:pt x="91439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 txBox="1"/>
          <p:nvPr/>
        </p:nvSpPr>
        <p:spPr>
          <a:xfrm>
            <a:off x="5866891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6527165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 txBox="1"/>
          <p:nvPr/>
        </p:nvSpPr>
        <p:spPr>
          <a:xfrm>
            <a:off x="6515481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7112254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 txBox="1"/>
          <p:nvPr/>
        </p:nvSpPr>
        <p:spPr>
          <a:xfrm>
            <a:off x="7100696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0" name="object 240"/>
          <p:cNvSpPr/>
          <p:nvPr/>
        </p:nvSpPr>
        <p:spPr>
          <a:xfrm>
            <a:off x="7950834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 txBox="1"/>
          <p:nvPr/>
        </p:nvSpPr>
        <p:spPr>
          <a:xfrm>
            <a:off x="7939531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2" name="object 242"/>
          <p:cNvSpPr/>
          <p:nvPr/>
        </p:nvSpPr>
        <p:spPr>
          <a:xfrm>
            <a:off x="8784717" y="3838194"/>
            <a:ext cx="91440" cy="140335"/>
          </a:xfrm>
          <a:custGeom>
            <a:avLst/>
            <a:gdLst/>
            <a:ahLst/>
            <a:cxnLst/>
            <a:rect l="l" t="t" r="r" b="b"/>
            <a:pathLst>
              <a:path w="91440" h="140335">
                <a:moveTo>
                  <a:pt x="0" y="140207"/>
                </a:moveTo>
                <a:lnTo>
                  <a:pt x="91440" y="140207"/>
                </a:lnTo>
                <a:lnTo>
                  <a:pt x="91440" y="0"/>
                </a:lnTo>
                <a:lnTo>
                  <a:pt x="0" y="0"/>
                </a:lnTo>
                <a:lnTo>
                  <a:pt x="0" y="140207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 txBox="1"/>
          <p:nvPr/>
        </p:nvSpPr>
        <p:spPr>
          <a:xfrm>
            <a:off x="8773414" y="3812540"/>
            <a:ext cx="116839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0000"/>
                </a:solidFill>
                <a:latin typeface="Times New Roman"/>
                <a:cs typeface="Times New Roman"/>
              </a:rPr>
              <a:t>Х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44" name="object 244"/>
          <p:cNvSpPr txBox="1"/>
          <p:nvPr/>
        </p:nvSpPr>
        <p:spPr>
          <a:xfrm>
            <a:off x="7665846" y="787095"/>
            <a:ext cx="1077595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Times New Roman"/>
                <a:cs typeface="Times New Roman"/>
              </a:rPr>
              <a:t>продолжение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47" name="Rectangle 453"/>
          <p:cNvSpPr txBox="1">
            <a:spLocks noChangeArrowheads="1"/>
          </p:cNvSpPr>
          <p:nvPr/>
        </p:nvSpPr>
        <p:spPr bwMode="auto">
          <a:xfrm>
            <a:off x="2963252" y="5085184"/>
            <a:ext cx="5181600" cy="533400"/>
          </a:xfrm>
          <a:prstGeom prst="rect">
            <a:avLst/>
          </a:prstGeom>
          <a:solidFill>
            <a:srgbClr val="C4BD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9 из строки 1</a:t>
            </a:r>
            <a:endParaRPr lang="ru-RU" altLang="ru-RU" sz="16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8610" name="Rectangle 605"/>
          <p:cNvSpPr>
            <a:spLocks noChangeArrowheads="1"/>
          </p:cNvSpPr>
          <p:nvPr/>
        </p:nvSpPr>
        <p:spPr bwMode="auto">
          <a:xfrm>
            <a:off x="228600" y="104014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Рентгенодиагностические исследования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Times New Roman" pitchFamily="18" charset="0"/>
              </a:rPr>
              <a:t>(без профилактических исследований)</a:t>
            </a:r>
            <a:endParaRPr lang="ru-RU" altLang="ru-RU" sz="2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3508" y="533719"/>
            <a:ext cx="17526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5100</a:t>
            </a:r>
            <a:r>
              <a:rPr lang="ru-RU" altLang="ru-RU" sz="20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" name="Rectangle 453"/>
          <p:cNvSpPr txBox="1">
            <a:spLocks noChangeArrowheads="1"/>
          </p:cNvSpPr>
          <p:nvPr/>
        </p:nvSpPr>
        <p:spPr bwMode="auto">
          <a:xfrm>
            <a:off x="1362364" y="1851970"/>
            <a:ext cx="6400225" cy="533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 smtClean="0"/>
              <a:t>Стр</a:t>
            </a:r>
            <a:r>
              <a:rPr lang="ru-RU" sz="1600" b="1" dirty="0"/>
              <a:t>. 3 ≥ </a:t>
            </a:r>
            <a:r>
              <a:rPr lang="ru-RU" sz="1600" b="1" dirty="0" smtClean="0"/>
              <a:t>стр. 3.1 </a:t>
            </a:r>
            <a:r>
              <a:rPr lang="ru-RU" sz="1600" b="1" dirty="0"/>
              <a:t>+ </a:t>
            </a:r>
            <a:r>
              <a:rPr lang="ru-RU" sz="1600" b="1" dirty="0" smtClean="0"/>
              <a:t>стр. 3.2</a:t>
            </a:r>
            <a:endParaRPr lang="ru-RU" sz="1600" b="1" dirty="0"/>
          </a:p>
        </p:txBody>
      </p:sp>
      <p:sp>
        <p:nvSpPr>
          <p:cNvPr id="8" name="Rectangle 453"/>
          <p:cNvSpPr txBox="1">
            <a:spLocks noChangeArrowheads="1"/>
          </p:cNvSpPr>
          <p:nvPr/>
        </p:nvSpPr>
        <p:spPr bwMode="auto">
          <a:xfrm>
            <a:off x="1371887" y="2691331"/>
            <a:ext cx="6400226" cy="56832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 smtClean="0"/>
              <a:t>Стр. 4 ≥</a:t>
            </a:r>
            <a:r>
              <a:rPr lang="en-US" sz="1600" b="1" dirty="0" smtClean="0"/>
              <a:t> </a:t>
            </a:r>
            <a:r>
              <a:rPr lang="ru-RU" sz="1600" b="1" dirty="0" smtClean="0"/>
              <a:t>стр. 4.1 </a:t>
            </a:r>
            <a:r>
              <a:rPr lang="ru-RU" sz="1600" b="1" dirty="0"/>
              <a:t>+ </a:t>
            </a:r>
            <a:r>
              <a:rPr lang="ru-RU" sz="1600" b="1" dirty="0" smtClean="0"/>
              <a:t>стр. 4.2 + стр. 4.3 + стр. 4.4 </a:t>
            </a:r>
            <a:r>
              <a:rPr lang="ru-RU" sz="1600" b="1" dirty="0"/>
              <a:t>+ </a:t>
            </a:r>
            <a:r>
              <a:rPr lang="ru-RU" sz="1600" b="1" dirty="0" smtClean="0"/>
              <a:t>стр. 4.5 + стр. 4.6</a:t>
            </a:r>
            <a:endParaRPr lang="ru-RU" sz="1600" b="1" dirty="0"/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1371887" y="3568701"/>
            <a:ext cx="6390702" cy="533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 smtClean="0"/>
              <a:t>Стр. </a:t>
            </a:r>
            <a:r>
              <a:rPr lang="ru-RU" sz="1600" b="1" dirty="0"/>
              <a:t>5 ≥</a:t>
            </a:r>
            <a:r>
              <a:rPr lang="en-US" sz="1600" b="1" dirty="0" smtClean="0"/>
              <a:t> </a:t>
            </a:r>
            <a:r>
              <a:rPr lang="ru-RU" sz="1600" b="1" dirty="0"/>
              <a:t>стр. 5</a:t>
            </a:r>
            <a:r>
              <a:rPr lang="ru-RU" sz="1600" b="1" dirty="0" smtClean="0"/>
              <a:t>.1 </a:t>
            </a:r>
            <a:r>
              <a:rPr lang="ru-RU" sz="1600" b="1" dirty="0"/>
              <a:t>+ стр. </a:t>
            </a:r>
            <a:r>
              <a:rPr lang="ru-RU" sz="1600" b="1" dirty="0" smtClean="0"/>
              <a:t>5.2 </a:t>
            </a:r>
            <a:r>
              <a:rPr lang="ru-RU" sz="1600" b="1" dirty="0"/>
              <a:t>+ стр. </a:t>
            </a:r>
            <a:r>
              <a:rPr lang="ru-RU" sz="1600" b="1" dirty="0" smtClean="0"/>
              <a:t>5.3 </a:t>
            </a:r>
            <a:r>
              <a:rPr lang="ru-RU" sz="1600" b="1" dirty="0"/>
              <a:t>+ стр. </a:t>
            </a:r>
            <a:r>
              <a:rPr lang="ru-RU" sz="1600" b="1" dirty="0" smtClean="0"/>
              <a:t>5.4 </a:t>
            </a:r>
            <a:endParaRPr lang="ru-RU" sz="1600" b="1" dirty="0"/>
          </a:p>
        </p:txBody>
      </p:sp>
      <p:sp>
        <p:nvSpPr>
          <p:cNvPr id="10" name="Rectangle 453"/>
          <p:cNvSpPr txBox="1">
            <a:spLocks noChangeArrowheads="1"/>
          </p:cNvSpPr>
          <p:nvPr/>
        </p:nvSpPr>
        <p:spPr bwMode="auto">
          <a:xfrm>
            <a:off x="1371887" y="4589755"/>
            <a:ext cx="6390702" cy="5334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600" b="1" dirty="0" smtClean="0"/>
              <a:t>Таблица заполняется на основании учетных форм №050/у и №039-5/у, утвержденных Приказом №1030  от 04.10.1980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xmlns="" val="269095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6089</TotalTime>
  <Words>3719</Words>
  <Application>Microsoft Office PowerPoint</Application>
  <PresentationFormat>Экран (4:3)</PresentationFormat>
  <Paragraphs>1489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Таблица 2513 </vt:lpstr>
      <vt:lpstr>Слайд 3</vt:lpstr>
      <vt:lpstr>Слайд 4</vt:lpstr>
      <vt:lpstr>При заполнении раздела VI «Работа диагностических отделений (кабинетов)» ФФСН №30 следует иметь в виду</vt:lpstr>
      <vt:lpstr>ФОРМА ФЕДЕРАЛЬНОГО СТАТИСТИЧЕСКОГО   НАБЛЮДЕНИЯ № 30</vt:lpstr>
      <vt:lpstr>ИЗМЕНЕНИЯ, ВФОРМА ФЕДЕРАЛЬНОГО СТАТИСТИЧЕСКОГО НАБЛЮДЕНИЯ № 30</vt:lpstr>
      <vt:lpstr>ФОРМА ФЕДЕРАЛЬНОГО СТАТИСТИЧЕСКОГО НАБЛЮДЕНИЯ № 30</vt:lpstr>
      <vt:lpstr>Таблица 5100 </vt:lpstr>
      <vt:lpstr>Слайд 10</vt:lpstr>
      <vt:lpstr> ФОРМА ФЕДЕРАЛЬНОГО СТАТИСТИЧЕСКОГО     НАБЛЮДЕНИЯ № 30</vt:lpstr>
      <vt:lpstr>Слайд 12</vt:lpstr>
      <vt:lpstr>Сверить таблицу 5111  с таблицей 4100 формы 14</vt:lpstr>
      <vt:lpstr> ФОРМА ФЕДЕРАЛЬНОГО СТАТИСТИЧЕСКОГО   НАБЛЮДЕНИЯ № 30</vt:lpstr>
      <vt:lpstr>ИЗМЕНЕНИЯ, ВНОСИМЫЕ В ФОРМУ ФЕДЕРАЛЬНОГО СТАТИСТИЧЕСКОГО    НАБЛЮДЕНИЯ № 30</vt:lpstr>
      <vt:lpstr>ИЗМЕНЕНИЯ, ВНОСИМЫЕ В ФОРМУ ФЕДЕРАЛЬНОГО СТАТИСТИЧЕСКОГО    НАБЛЮДЕНИЯ № 30 Таблица 5113 Компьютерная томография</vt:lpstr>
      <vt:lpstr>ФОРМ ФЕДЕРАЛЬНОГО СТАТИСТИЧЕСКОГО  НАБЛЮДЕНИЯ № 30 Таблица 5114 «Рентгенологические профилактические (скрининговые) обследования» </vt:lpstr>
      <vt:lpstr>ФОРМА ФЕДЕРАЛЬНОГО СТАТИСТИЧЕСКОГО     НАБЛЮДЕНИЯ № 30</vt:lpstr>
      <vt:lpstr>ФОРМА ФЕДЕРАЛЬНОГО СТАТИСТИЧЕСКОГО     НАБЛЮДЕНИЯ № 30</vt:lpstr>
      <vt:lpstr>Таблица 5117 </vt:lpstr>
      <vt:lpstr>Таблица 5117 </vt:lpstr>
      <vt:lpstr>Таблица 5117 </vt:lpstr>
      <vt:lpstr>Таблица 5117 </vt:lpstr>
      <vt:lpstr>Таблица 5118 </vt:lpstr>
      <vt:lpstr>Таблица 5118 </vt:lpstr>
      <vt:lpstr>Слайд 26</vt:lpstr>
      <vt:lpstr>Таблица 5119 </vt:lpstr>
      <vt:lpstr>Благодарю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А. Голубев</dc:creator>
  <cp:lastModifiedBy>Katorgina</cp:lastModifiedBy>
  <cp:revision>249</cp:revision>
  <cp:lastPrinted>2019-11-27T17:14:48Z</cp:lastPrinted>
  <dcterms:created xsi:type="dcterms:W3CDTF">2018-12-10T15:54:55Z</dcterms:created>
  <dcterms:modified xsi:type="dcterms:W3CDTF">2020-12-25T12:40:50Z</dcterms:modified>
</cp:coreProperties>
</file>